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docx" ContentType="application/vnd.openxmlformats-officedocument.wordprocessingml.document"/>
  <Default Extension="bin" ContentType="application/vnd.openxmlformats-officedocument.presentationml.printerSettings"/>
  <Default Extension="png" ContentType="image/p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1" r:id="rId3"/>
    <p:sldId id="274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  <p:sldId id="272" r:id="rId19"/>
    <p:sldId id="273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5" d="100"/>
          <a:sy n="65" d="100"/>
        </p:scale>
        <p:origin x="-218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printerSettings" Target="printerSettings/printerSettings1.bin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png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328166" y="1295400"/>
            <a:ext cx="6487668" cy="3152887"/>
          </a:xfrm>
          <a:prstGeom prst="rect">
            <a:avLst/>
          </a:prstGeo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/>
          <a:p>
            <a: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</a:pPr>
            <a:endParaRPr sz="3200" kern="120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2921" y="1523999"/>
            <a:ext cx="6498158" cy="172486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ctr" defTabSz="914400" rtl="0" eaLnBrk="1" latinLnBrk="0" hangingPunct="1">
              <a:spcBef>
                <a:spcPct val="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22921" y="3299012"/>
            <a:ext cx="6498159" cy="916641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ts val="3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8" y="611872"/>
            <a:ext cx="4079545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8" y="1787856"/>
            <a:ext cx="4079545" cy="372015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>
            <a:off x="5090617" y="359392"/>
            <a:ext cx="3657600" cy="5318077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32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9792" y="368301"/>
            <a:ext cx="1524000" cy="5575300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9274" y="368301"/>
            <a:ext cx="6689726" cy="5575300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3538" y="3352801"/>
            <a:ext cx="8416925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3538" y="4771029"/>
            <a:ext cx="8416925" cy="972671"/>
          </a:xfrm>
        </p:spPr>
        <p:txBody>
          <a:bodyPr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2"/>
          <p:cNvSpPr>
            <a:spLocks noGrp="1"/>
          </p:cNvSpPr>
          <p:nvPr>
            <p:ph type="pic" idx="13"/>
          </p:nvPr>
        </p:nvSpPr>
        <p:spPr>
          <a:xfrm>
            <a:off x="370980" y="363538"/>
            <a:ext cx="8402040" cy="2836862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2403144"/>
            <a:ext cx="8056563" cy="1362075"/>
          </a:xfrm>
        </p:spPr>
        <p:txBody>
          <a:bodyPr anchor="b" anchorCtr="0"/>
          <a:lstStyle>
            <a:lvl1pPr algn="ctr">
              <a:defRPr sz="4600" b="0" cap="none" baseline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3736005"/>
            <a:ext cx="8056563" cy="1500187"/>
          </a:xfrm>
        </p:spPr>
        <p:txBody>
          <a:bodyPr anchor="t" anchorCtr="0"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9275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1071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4" y="107576"/>
            <a:ext cx="8042276" cy="1336956"/>
          </a:xfrm>
        </p:spPr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4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9274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1070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1070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9" y="611872"/>
            <a:ext cx="3840480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2824" y="368300"/>
            <a:ext cx="3840480" cy="5575300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9" y="1787856"/>
            <a:ext cx="3840480" cy="372015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1600201"/>
            <a:ext cx="8042276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629835" y="627566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B01F9CA3-105E-4857-9057-6DB6197DA786}" type="datetimeFigureOut">
              <a:rPr lang="en-US" smtClean="0"/>
              <a:t>11-11-22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458" y="6275668"/>
            <a:ext cx="484094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97906" y="6275668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00">
                <a:solidFill>
                  <a:schemeClr val="bg1"/>
                </a:solidFill>
              </a:defRPr>
            </a:lvl1pPr>
          </a:lstStyle>
          <a:p>
            <a:fld id="{7F5CE407-6216-4202-80E4-A30DC2F709B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9250" indent="-349250" algn="l" defTabSz="914400" rtl="0" eaLnBrk="1" latinLnBrk="0" hangingPunct="1">
        <a:spcBef>
          <a:spcPts val="2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22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96837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263650" indent="-295275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54622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828800" indent="-282575" algn="l" defTabSz="914400" rtl="0" eaLnBrk="1" latinLnBrk="0" hangingPunct="1">
        <a:spcBef>
          <a:spcPct val="20000"/>
        </a:spcBef>
        <a:buClr>
          <a:schemeClr val="accent2"/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117725" indent="-282575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398713" indent="-282575" algn="l" defTabSz="914400" rtl="0" eaLnBrk="1" latinLnBrk="0" hangingPunct="1">
        <a:spcBef>
          <a:spcPct val="20000"/>
        </a:spcBef>
        <a:buClr>
          <a:schemeClr val="accent2"/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689225" indent="-282575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"/>
        <a:defRPr lang="en-US" sz="1800" kern="120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1.docx"/><Relationship Id="rId4" Type="http://schemas.openxmlformats.org/officeDocument/2006/relationships/image" Target="../media/image2.png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Heat of Formation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22413" y="3299012"/>
            <a:ext cx="6881198" cy="916641"/>
          </a:xfrm>
        </p:spPr>
        <p:txBody>
          <a:bodyPr/>
          <a:lstStyle/>
          <a:p>
            <a:r>
              <a:rPr lang="en-US" dirty="0" smtClean="0"/>
              <a:t>If you understood Hess’ Law, you will have NO problem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81258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Write the formation equation for liquid ethanol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sz="3200" dirty="0" smtClean="0"/>
              <a:t>1. Ethanol = C</a:t>
            </a:r>
            <a:r>
              <a:rPr lang="en-US" sz="3200" baseline="-25000" dirty="0" smtClean="0"/>
              <a:t>2</a:t>
            </a:r>
            <a:r>
              <a:rPr lang="en-US" sz="3200" dirty="0" smtClean="0"/>
              <a:t>H</a:t>
            </a:r>
            <a:r>
              <a:rPr lang="en-US" sz="3200" baseline="-25000" dirty="0" smtClean="0"/>
              <a:t>5</a:t>
            </a:r>
            <a:r>
              <a:rPr lang="en-US" sz="3200" dirty="0" smtClean="0"/>
              <a:t>OH </a:t>
            </a:r>
            <a:r>
              <a:rPr lang="en-US" sz="3200" baseline="-25000" dirty="0" smtClean="0"/>
              <a:t>(l)</a:t>
            </a:r>
          </a:p>
          <a:p>
            <a:pPr marL="0" indent="0">
              <a:buNone/>
            </a:pPr>
            <a:r>
              <a:rPr lang="en-US" sz="3200" dirty="0"/>
              <a:t>	</a:t>
            </a:r>
            <a:r>
              <a:rPr lang="en-US" sz="3200" dirty="0" smtClean="0"/>
              <a:t>					</a:t>
            </a:r>
            <a:r>
              <a:rPr lang="en-US" sz="3200" dirty="0" smtClean="0">
                <a:sym typeface="Wingdings"/>
              </a:rPr>
              <a:t> </a:t>
            </a:r>
            <a:r>
              <a:rPr lang="en-US" sz="3200" dirty="0" smtClean="0">
                <a:solidFill>
                  <a:prstClr val="black">
                    <a:lumMod val="65000"/>
                    <a:lumOff val="35000"/>
                  </a:prstClr>
                </a:solidFill>
              </a:rPr>
              <a:t>C</a:t>
            </a:r>
            <a:r>
              <a:rPr lang="en-US" sz="3200" baseline="-25000" dirty="0" smtClean="0">
                <a:solidFill>
                  <a:prstClr val="black">
                    <a:lumMod val="65000"/>
                    <a:lumOff val="35000"/>
                  </a:prstClr>
                </a:solidFill>
              </a:rPr>
              <a:t>2</a:t>
            </a:r>
            <a:r>
              <a:rPr lang="en-US" sz="3200" dirty="0" smtClean="0">
                <a:solidFill>
                  <a:prstClr val="black">
                    <a:lumMod val="65000"/>
                    <a:lumOff val="35000"/>
                  </a:prstClr>
                </a:solidFill>
              </a:rPr>
              <a:t>H</a:t>
            </a:r>
            <a:r>
              <a:rPr lang="en-US" sz="3200" baseline="-25000" dirty="0" smtClean="0">
                <a:solidFill>
                  <a:prstClr val="black">
                    <a:lumMod val="65000"/>
                    <a:lumOff val="35000"/>
                  </a:prstClr>
                </a:solidFill>
              </a:rPr>
              <a:t>5</a:t>
            </a:r>
            <a:r>
              <a:rPr lang="en-US" sz="3200" dirty="0" smtClean="0">
                <a:solidFill>
                  <a:prstClr val="black">
                    <a:lumMod val="65000"/>
                    <a:lumOff val="35000"/>
                  </a:prstClr>
                </a:solidFill>
              </a:rPr>
              <a:t>OH </a:t>
            </a:r>
            <a:r>
              <a:rPr lang="en-US" sz="3200" baseline="-25000" dirty="0">
                <a:solidFill>
                  <a:prstClr val="black">
                    <a:lumMod val="65000"/>
                    <a:lumOff val="35000"/>
                  </a:prstClr>
                </a:solidFill>
              </a:rPr>
              <a:t>(l)</a:t>
            </a:r>
            <a:endParaRPr lang="en-US" sz="3200" dirty="0" smtClean="0"/>
          </a:p>
          <a:p>
            <a:r>
              <a:rPr lang="en-US" sz="3200" dirty="0" smtClean="0"/>
              <a:t>2.  C</a:t>
            </a:r>
            <a:r>
              <a:rPr lang="en-US" sz="3200" baseline="-25000" dirty="0" smtClean="0"/>
              <a:t>(s)</a:t>
            </a:r>
            <a:r>
              <a:rPr lang="en-US" sz="3200" dirty="0" smtClean="0"/>
              <a:t>   +    H</a:t>
            </a:r>
            <a:r>
              <a:rPr lang="en-US" sz="3200" baseline="-25000" dirty="0" smtClean="0"/>
              <a:t>2(g)</a:t>
            </a:r>
            <a:r>
              <a:rPr lang="en-US" sz="3200" dirty="0" smtClean="0"/>
              <a:t>    + O</a:t>
            </a:r>
            <a:r>
              <a:rPr lang="en-US" sz="3200" baseline="-25000" dirty="0" smtClean="0"/>
              <a:t>2(g)</a:t>
            </a:r>
            <a:endParaRPr lang="en-US" sz="3200" dirty="0" smtClean="0"/>
          </a:p>
          <a:p>
            <a:pPr marL="0" indent="0">
              <a:buNone/>
            </a:pPr>
            <a:r>
              <a:rPr lang="en-US" sz="3200" dirty="0" smtClean="0"/>
              <a:t>	C</a:t>
            </a:r>
            <a:r>
              <a:rPr lang="en-US" sz="3200" baseline="-25000" dirty="0"/>
              <a:t>(s)</a:t>
            </a:r>
            <a:r>
              <a:rPr lang="en-US" sz="3200" dirty="0"/>
              <a:t>   +    H</a:t>
            </a:r>
            <a:r>
              <a:rPr lang="en-US" sz="3200" baseline="-25000" dirty="0"/>
              <a:t>2(g)</a:t>
            </a:r>
            <a:r>
              <a:rPr lang="en-US" sz="3200" dirty="0"/>
              <a:t>    + O</a:t>
            </a:r>
            <a:r>
              <a:rPr lang="en-US" sz="3200" baseline="-25000" dirty="0"/>
              <a:t>2(g</a:t>
            </a:r>
            <a:r>
              <a:rPr lang="en-US" sz="3200" baseline="-25000" dirty="0" smtClean="0"/>
              <a:t>) 	</a:t>
            </a:r>
            <a:r>
              <a:rPr lang="en-US" sz="3200" dirty="0" smtClean="0">
                <a:sym typeface="Wingdings"/>
              </a:rPr>
              <a:t> </a:t>
            </a:r>
            <a:r>
              <a:rPr lang="en-US" sz="3200" dirty="0">
                <a:solidFill>
                  <a:prstClr val="black">
                    <a:lumMod val="65000"/>
                    <a:lumOff val="35000"/>
                  </a:prstClr>
                </a:solidFill>
              </a:rPr>
              <a:t>C</a:t>
            </a:r>
            <a:r>
              <a:rPr lang="en-US" sz="3200" baseline="-25000" dirty="0">
                <a:solidFill>
                  <a:prstClr val="black">
                    <a:lumMod val="65000"/>
                    <a:lumOff val="35000"/>
                  </a:prstClr>
                </a:solidFill>
              </a:rPr>
              <a:t>2</a:t>
            </a:r>
            <a:r>
              <a:rPr lang="en-US" sz="3200" dirty="0">
                <a:solidFill>
                  <a:prstClr val="black">
                    <a:lumMod val="65000"/>
                    <a:lumOff val="35000"/>
                  </a:prstClr>
                </a:solidFill>
              </a:rPr>
              <a:t>H</a:t>
            </a:r>
            <a:r>
              <a:rPr lang="en-US" sz="3200" baseline="-25000" dirty="0">
                <a:solidFill>
                  <a:prstClr val="black">
                    <a:lumMod val="65000"/>
                    <a:lumOff val="35000"/>
                  </a:prstClr>
                </a:solidFill>
              </a:rPr>
              <a:t>5</a:t>
            </a:r>
            <a:r>
              <a:rPr lang="en-US" sz="3200" dirty="0">
                <a:solidFill>
                  <a:prstClr val="black">
                    <a:lumMod val="65000"/>
                    <a:lumOff val="35000"/>
                  </a:prstClr>
                </a:solidFill>
              </a:rPr>
              <a:t>OH </a:t>
            </a:r>
            <a:r>
              <a:rPr lang="en-US" sz="3200" baseline="-25000" dirty="0">
                <a:solidFill>
                  <a:prstClr val="black">
                    <a:lumMod val="65000"/>
                    <a:lumOff val="35000"/>
                  </a:prstClr>
                </a:solidFill>
              </a:rPr>
              <a:t>(l)</a:t>
            </a:r>
            <a:endParaRPr lang="en-US" sz="3200" dirty="0"/>
          </a:p>
          <a:p>
            <a:pPr marL="0" indent="0">
              <a:buNone/>
            </a:pPr>
            <a:r>
              <a:rPr lang="en-US" sz="3200" dirty="0" smtClean="0"/>
              <a:t>3. Balance</a:t>
            </a:r>
            <a:endParaRPr lang="en-US" sz="3200" dirty="0"/>
          </a:p>
          <a:p>
            <a:pPr marL="0" indent="0">
              <a:buNone/>
            </a:pPr>
            <a:r>
              <a:rPr lang="en-US" sz="3200" dirty="0" smtClean="0"/>
              <a:t>	</a:t>
            </a:r>
            <a:r>
              <a:rPr lang="en-US" sz="3200" dirty="0" smtClean="0">
                <a:solidFill>
                  <a:srgbClr val="FF0000"/>
                </a:solidFill>
              </a:rPr>
              <a:t>2</a:t>
            </a:r>
            <a:r>
              <a:rPr lang="en-US" sz="3200" dirty="0" smtClean="0"/>
              <a:t>C</a:t>
            </a:r>
            <a:r>
              <a:rPr lang="en-US" sz="3200" baseline="-25000" dirty="0"/>
              <a:t>(s</a:t>
            </a:r>
            <a:r>
              <a:rPr lang="en-US" sz="3200" baseline="-25000" dirty="0" smtClean="0"/>
              <a:t>)</a:t>
            </a:r>
            <a:r>
              <a:rPr lang="en-US" sz="3200" dirty="0" smtClean="0"/>
              <a:t> +  </a:t>
            </a:r>
            <a:r>
              <a:rPr lang="en-US" sz="3200" dirty="0" smtClean="0">
                <a:solidFill>
                  <a:srgbClr val="FF0000"/>
                </a:solidFill>
              </a:rPr>
              <a:t>3</a:t>
            </a:r>
            <a:r>
              <a:rPr lang="en-US" sz="3200" dirty="0" smtClean="0"/>
              <a:t>H</a:t>
            </a:r>
            <a:r>
              <a:rPr lang="en-US" sz="3200" baseline="-25000" dirty="0" smtClean="0"/>
              <a:t>2</a:t>
            </a:r>
            <a:r>
              <a:rPr lang="en-US" sz="3200" baseline="-25000" dirty="0"/>
              <a:t>(g)</a:t>
            </a:r>
            <a:r>
              <a:rPr lang="en-US" sz="3200" dirty="0"/>
              <a:t> </a:t>
            </a:r>
            <a:r>
              <a:rPr lang="en-US" sz="3200" dirty="0" smtClean="0"/>
              <a:t>  </a:t>
            </a:r>
            <a:r>
              <a:rPr lang="en-US" sz="3200" dirty="0"/>
              <a:t>+ </a:t>
            </a:r>
            <a:r>
              <a:rPr lang="en-US" sz="3200" dirty="0" smtClean="0">
                <a:solidFill>
                  <a:srgbClr val="FF0000"/>
                </a:solidFill>
              </a:rPr>
              <a:t>½</a:t>
            </a:r>
            <a:r>
              <a:rPr lang="en-US" sz="3200" dirty="0" smtClean="0"/>
              <a:t>O</a:t>
            </a:r>
            <a:r>
              <a:rPr lang="en-US" sz="3200" baseline="-25000" dirty="0" smtClean="0"/>
              <a:t>2</a:t>
            </a:r>
            <a:r>
              <a:rPr lang="en-US" sz="3200" baseline="-25000" dirty="0"/>
              <a:t>(g) </a:t>
            </a:r>
            <a:r>
              <a:rPr lang="en-US" sz="3200" baseline="-25000" dirty="0" smtClean="0"/>
              <a:t>	</a:t>
            </a:r>
            <a:r>
              <a:rPr lang="en-US" sz="3200" dirty="0" smtClean="0">
                <a:sym typeface="Wingdings"/>
              </a:rPr>
              <a:t> </a:t>
            </a:r>
            <a:r>
              <a:rPr lang="en-US" sz="3200" dirty="0">
                <a:solidFill>
                  <a:prstClr val="black">
                    <a:lumMod val="65000"/>
                    <a:lumOff val="35000"/>
                  </a:prstClr>
                </a:solidFill>
              </a:rPr>
              <a:t>C</a:t>
            </a:r>
            <a:r>
              <a:rPr lang="en-US" sz="3200" baseline="-25000" dirty="0">
                <a:solidFill>
                  <a:prstClr val="black">
                    <a:lumMod val="65000"/>
                    <a:lumOff val="35000"/>
                  </a:prstClr>
                </a:solidFill>
              </a:rPr>
              <a:t>2</a:t>
            </a:r>
            <a:r>
              <a:rPr lang="en-US" sz="3200" dirty="0">
                <a:solidFill>
                  <a:prstClr val="black">
                    <a:lumMod val="65000"/>
                    <a:lumOff val="35000"/>
                  </a:prstClr>
                </a:solidFill>
              </a:rPr>
              <a:t>H</a:t>
            </a:r>
            <a:r>
              <a:rPr lang="en-US" sz="3200" baseline="-25000" dirty="0">
                <a:solidFill>
                  <a:prstClr val="black">
                    <a:lumMod val="65000"/>
                    <a:lumOff val="35000"/>
                  </a:prstClr>
                </a:solidFill>
              </a:rPr>
              <a:t>5</a:t>
            </a:r>
            <a:r>
              <a:rPr lang="en-US" sz="3200" dirty="0">
                <a:solidFill>
                  <a:prstClr val="black">
                    <a:lumMod val="65000"/>
                    <a:lumOff val="35000"/>
                  </a:prstClr>
                </a:solidFill>
              </a:rPr>
              <a:t>OH </a:t>
            </a:r>
            <a:r>
              <a:rPr lang="en-US" sz="3200" baseline="-25000" dirty="0">
                <a:solidFill>
                  <a:prstClr val="black">
                    <a:lumMod val="65000"/>
                    <a:lumOff val="35000"/>
                  </a:prstClr>
                </a:solidFill>
              </a:rPr>
              <a:t>(l)</a:t>
            </a:r>
            <a:endParaRPr lang="en-US" sz="3200" dirty="0"/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1223919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Let’s try a few examples on the board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1. </a:t>
            </a:r>
            <a:r>
              <a:rPr lang="en-US" sz="3200" dirty="0" smtClean="0"/>
              <a:t>Benzene </a:t>
            </a:r>
          </a:p>
          <a:p>
            <a:pPr lvl="1"/>
            <a:r>
              <a:rPr lang="en-US" sz="3000" dirty="0" smtClean="0"/>
              <a:t>C</a:t>
            </a:r>
            <a:r>
              <a:rPr lang="en-US" sz="3000" baseline="-25000" dirty="0" smtClean="0"/>
              <a:t>6</a:t>
            </a:r>
            <a:r>
              <a:rPr lang="en-US" sz="3000" dirty="0" smtClean="0"/>
              <a:t>H</a:t>
            </a:r>
            <a:r>
              <a:rPr lang="en-US" sz="3000" baseline="-25000" dirty="0" smtClean="0"/>
              <a:t>6(l)</a:t>
            </a:r>
            <a:endParaRPr lang="en-US" sz="3000" dirty="0" smtClean="0"/>
          </a:p>
          <a:p>
            <a:r>
              <a:rPr lang="en-US" sz="3200" dirty="0" smtClean="0"/>
              <a:t>2. Glucose</a:t>
            </a:r>
          </a:p>
          <a:p>
            <a:pPr lvl="1"/>
            <a:r>
              <a:rPr lang="en-US" sz="3200" dirty="0" smtClean="0"/>
              <a:t>C</a:t>
            </a:r>
            <a:r>
              <a:rPr lang="en-US" sz="3200" baseline="-25000" dirty="0" smtClean="0"/>
              <a:t>6</a:t>
            </a:r>
            <a:r>
              <a:rPr lang="en-US" sz="3200" dirty="0" smtClean="0"/>
              <a:t>H</a:t>
            </a:r>
            <a:r>
              <a:rPr lang="en-US" sz="3200" baseline="-25000" dirty="0" smtClean="0"/>
              <a:t>12</a:t>
            </a:r>
            <a:r>
              <a:rPr lang="en-US" sz="3200" dirty="0" smtClean="0"/>
              <a:t>O</a:t>
            </a:r>
            <a:r>
              <a:rPr lang="en-US" sz="3200" baseline="-25000" dirty="0" smtClean="0"/>
              <a:t>6(s)</a:t>
            </a:r>
            <a:endParaRPr lang="en-US" sz="3200" dirty="0" smtClean="0"/>
          </a:p>
          <a:p>
            <a:r>
              <a:rPr lang="en-US" sz="3200" dirty="0" smtClean="0"/>
              <a:t>3. Magnesium Hydroxide</a:t>
            </a:r>
          </a:p>
          <a:p>
            <a:pPr lvl="1"/>
            <a:r>
              <a:rPr lang="en-US" sz="3200" dirty="0" smtClean="0"/>
              <a:t>Mg(OH)</a:t>
            </a:r>
            <a:r>
              <a:rPr lang="en-US" sz="3200" baseline="-25000" dirty="0" smtClean="0"/>
              <a:t>2(s)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21253518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the enthalpy of formation of an </a:t>
            </a:r>
            <a:r>
              <a:rPr lang="en-US" b="1" dirty="0" smtClean="0"/>
              <a:t>element?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9275" y="1629517"/>
            <a:ext cx="8103865" cy="4666628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sz="4700" dirty="0" smtClean="0"/>
              <a:t>	H</a:t>
            </a:r>
            <a:r>
              <a:rPr lang="en-US" sz="4700" baseline="-25000" dirty="0" smtClean="0"/>
              <a:t>2(g)</a:t>
            </a:r>
            <a:r>
              <a:rPr lang="en-US" sz="4700" dirty="0" smtClean="0"/>
              <a:t> </a:t>
            </a:r>
            <a:r>
              <a:rPr lang="en-US" sz="4700" dirty="0" smtClean="0">
                <a:sym typeface="Wingdings"/>
              </a:rPr>
              <a:t> H</a:t>
            </a:r>
            <a:r>
              <a:rPr lang="en-US" sz="4700" baseline="-25000" dirty="0" smtClean="0">
                <a:sym typeface="Wingdings"/>
              </a:rPr>
              <a:t>2(g)</a:t>
            </a:r>
            <a:r>
              <a:rPr lang="en-US" sz="4700" dirty="0" smtClean="0">
                <a:sym typeface="Wingdings"/>
              </a:rPr>
              <a:t>		∆</a:t>
            </a:r>
            <a:r>
              <a:rPr lang="en-US" sz="4700" dirty="0" err="1" smtClean="0">
                <a:sym typeface="Wingdings"/>
              </a:rPr>
              <a:t>H˚</a:t>
            </a:r>
            <a:r>
              <a:rPr lang="en-US" sz="4700" baseline="-25000" dirty="0" err="1" smtClean="0">
                <a:sym typeface="Wingdings"/>
              </a:rPr>
              <a:t>f</a:t>
            </a:r>
            <a:r>
              <a:rPr lang="en-US" sz="4700" dirty="0" smtClean="0">
                <a:sym typeface="Wingdings"/>
              </a:rPr>
              <a:t> = ?</a:t>
            </a:r>
          </a:p>
          <a:p>
            <a:pPr marL="0" indent="0">
              <a:buNone/>
            </a:pPr>
            <a:endParaRPr lang="en-US" sz="4700" dirty="0">
              <a:sym typeface="Wingdings"/>
            </a:endParaRPr>
          </a:p>
          <a:p>
            <a:pPr marL="0" indent="0">
              <a:buNone/>
            </a:pPr>
            <a:r>
              <a:rPr lang="en-US" sz="4700" dirty="0" smtClean="0"/>
              <a:t>	H</a:t>
            </a:r>
            <a:r>
              <a:rPr lang="en-US" sz="4700" baseline="-25000" dirty="0" smtClean="0"/>
              <a:t>2</a:t>
            </a:r>
            <a:r>
              <a:rPr lang="en-US" sz="4700" baseline="-25000" dirty="0"/>
              <a:t>(g)</a:t>
            </a:r>
            <a:r>
              <a:rPr lang="en-US" sz="4700" dirty="0"/>
              <a:t> </a:t>
            </a:r>
            <a:r>
              <a:rPr lang="en-US" sz="4700" dirty="0">
                <a:sym typeface="Wingdings"/>
              </a:rPr>
              <a:t> H</a:t>
            </a:r>
            <a:r>
              <a:rPr lang="en-US" sz="4700" baseline="-25000" dirty="0">
                <a:sym typeface="Wingdings"/>
              </a:rPr>
              <a:t>2(g)</a:t>
            </a:r>
            <a:r>
              <a:rPr lang="en-US" sz="4700" dirty="0">
                <a:sym typeface="Wingdings"/>
              </a:rPr>
              <a:t>		∆</a:t>
            </a:r>
            <a:r>
              <a:rPr lang="en-US" sz="4700" dirty="0" err="1">
                <a:sym typeface="Wingdings"/>
              </a:rPr>
              <a:t>H˚</a:t>
            </a:r>
            <a:r>
              <a:rPr lang="en-US" sz="4700" baseline="-25000" dirty="0" err="1">
                <a:sym typeface="Wingdings"/>
              </a:rPr>
              <a:t>f</a:t>
            </a:r>
            <a:r>
              <a:rPr lang="en-US" sz="4700" dirty="0">
                <a:sym typeface="Wingdings"/>
              </a:rPr>
              <a:t> = </a:t>
            </a:r>
            <a:r>
              <a:rPr lang="en-US" sz="4700" b="1" dirty="0" smtClean="0">
                <a:sym typeface="Wingdings"/>
              </a:rPr>
              <a:t>0</a:t>
            </a:r>
            <a:endParaRPr lang="en-US" sz="4700" dirty="0" smtClean="0">
              <a:sym typeface="Wingdings"/>
            </a:endParaRPr>
          </a:p>
          <a:p>
            <a:pPr marL="0" indent="0">
              <a:buNone/>
            </a:pPr>
            <a:endParaRPr lang="en-US" sz="4700" dirty="0">
              <a:sym typeface="Wingdings"/>
            </a:endParaRPr>
          </a:p>
          <a:p>
            <a:pPr marL="0" indent="0">
              <a:buNone/>
            </a:pPr>
            <a:r>
              <a:rPr lang="en-US" sz="4700" dirty="0" smtClean="0">
                <a:sym typeface="Wingdings"/>
              </a:rPr>
              <a:t>The standard enthalpy of formation of an element already in its standard state is ZERO.</a:t>
            </a:r>
            <a:endParaRPr lang="en-US" sz="4700" dirty="0">
              <a:sym typeface="Wingdings"/>
            </a:endParaRPr>
          </a:p>
          <a:p>
            <a:pPr marL="0" indent="0">
              <a:buNone/>
            </a:pPr>
            <a:r>
              <a:rPr lang="en-US" sz="3600" dirty="0" smtClean="0"/>
              <a:t>	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36418397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Logic behind using heats of formation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Hess’s law  tells us that we can add together the enthalpies of different reactions to get the enthalpy of a desired reaction provided we can add the chemical equations together to get the desired chemical equation.</a:t>
            </a:r>
          </a:p>
          <a:p>
            <a:r>
              <a:rPr lang="en-US" dirty="0" smtClean="0"/>
              <a:t>Heats of formation basically lets us know the chemical equation and ∆H for any substance</a:t>
            </a:r>
          </a:p>
        </p:txBody>
      </p:sp>
    </p:spTree>
    <p:extLst>
      <p:ext uri="{BB962C8B-B14F-4D97-AF65-F5344CB8AC3E}">
        <p14:creationId xmlns:p14="http://schemas.microsoft.com/office/powerpoint/2010/main" val="16464700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2527" y="1600201"/>
            <a:ext cx="8042276" cy="1336956"/>
          </a:xfrm>
        </p:spPr>
        <p:txBody>
          <a:bodyPr/>
          <a:lstStyle/>
          <a:p>
            <a:r>
              <a:rPr lang="en-US" dirty="0" smtClean="0"/>
              <a:t>How are we supposed to know all the heats of formation?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 lvl="8"/>
            <a:r>
              <a:rPr lang="en-US" sz="3600" dirty="0" smtClean="0"/>
              <a:t>You get a chart.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26513590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6710"/>
            <a:ext cx="9306913" cy="1470617"/>
          </a:xfrm>
        </p:spPr>
        <p:txBody>
          <a:bodyPr/>
          <a:lstStyle/>
          <a:p>
            <a:r>
              <a:rPr lang="en-US" sz="3200" dirty="0" smtClean="0"/>
              <a:t>What is the thermochemical equation for the </a:t>
            </a:r>
            <a:r>
              <a:rPr lang="en-US" sz="3200" dirty="0" err="1" smtClean="0"/>
              <a:t>reacton</a:t>
            </a:r>
            <a:r>
              <a:rPr lang="en-US" sz="3200" dirty="0" smtClean="0"/>
              <a:t> of lime (</a:t>
            </a:r>
            <a:r>
              <a:rPr lang="en-US" sz="3200" dirty="0" err="1" smtClean="0"/>
              <a:t>CaO</a:t>
            </a:r>
            <a:r>
              <a:rPr lang="en-US" sz="3200" dirty="0" smtClean="0"/>
              <a:t>) with water?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487327"/>
            <a:ext cx="9144000" cy="4863060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sz="3200" dirty="0" err="1" smtClean="0"/>
              <a:t>CaO</a:t>
            </a:r>
            <a:r>
              <a:rPr lang="en-US" sz="3200" baseline="-25000" dirty="0" smtClean="0"/>
              <a:t>(s) </a:t>
            </a:r>
            <a:r>
              <a:rPr lang="en-US" sz="3200" dirty="0" smtClean="0"/>
              <a:t>+ H</a:t>
            </a:r>
            <a:r>
              <a:rPr lang="en-US" sz="3200" baseline="-25000" dirty="0" smtClean="0"/>
              <a:t>2</a:t>
            </a:r>
            <a:r>
              <a:rPr lang="en-US" sz="3200" dirty="0" smtClean="0"/>
              <a:t>O</a:t>
            </a:r>
            <a:r>
              <a:rPr lang="en-US" sz="3200" baseline="-25000" dirty="0" smtClean="0"/>
              <a:t>(l)</a:t>
            </a:r>
            <a:r>
              <a:rPr lang="en-US" sz="3200" dirty="0" smtClean="0"/>
              <a:t> </a:t>
            </a:r>
            <a:r>
              <a:rPr lang="en-US" sz="3200" dirty="0" smtClean="0">
                <a:sym typeface="Wingdings"/>
              </a:rPr>
              <a:t> </a:t>
            </a:r>
            <a:r>
              <a:rPr lang="en-US" sz="3200" dirty="0" err="1" smtClean="0">
                <a:sym typeface="Wingdings"/>
              </a:rPr>
              <a:t>Ca</a:t>
            </a:r>
            <a:r>
              <a:rPr lang="en-US" sz="3200" dirty="0" smtClean="0">
                <a:sym typeface="Wingdings"/>
              </a:rPr>
              <a:t>(OH)</a:t>
            </a:r>
            <a:r>
              <a:rPr lang="en-US" sz="3200" baseline="-25000" dirty="0" smtClean="0">
                <a:sym typeface="Wingdings"/>
              </a:rPr>
              <a:t>2(s)</a:t>
            </a:r>
            <a:r>
              <a:rPr lang="en-US" sz="3200" dirty="0" smtClean="0">
                <a:sym typeface="Wingdings"/>
              </a:rPr>
              <a:t>	∆H = ?</a:t>
            </a:r>
          </a:p>
          <a:p>
            <a:pPr marL="0" indent="0">
              <a:buNone/>
            </a:pPr>
            <a:endParaRPr lang="en-US" dirty="0">
              <a:sym typeface="Wingdings"/>
            </a:endParaRPr>
          </a:p>
          <a:p>
            <a:pPr marL="457200" indent="-457200">
              <a:buAutoNum type="arabicParenBoth"/>
            </a:pPr>
            <a:r>
              <a:rPr lang="en-US" dirty="0" err="1" smtClean="0">
                <a:sym typeface="Wingdings"/>
              </a:rPr>
              <a:t>Ca</a:t>
            </a:r>
            <a:r>
              <a:rPr lang="en-US" baseline="-25000" dirty="0" smtClean="0">
                <a:sym typeface="Wingdings"/>
              </a:rPr>
              <a:t>(s)</a:t>
            </a:r>
            <a:r>
              <a:rPr lang="en-US" dirty="0" smtClean="0">
                <a:sym typeface="Wingdings"/>
              </a:rPr>
              <a:t> + ½ O</a:t>
            </a:r>
            <a:r>
              <a:rPr lang="en-US" baseline="-25000" dirty="0" smtClean="0">
                <a:sym typeface="Wingdings"/>
              </a:rPr>
              <a:t>2(g)</a:t>
            </a:r>
            <a:r>
              <a:rPr lang="en-US" dirty="0" smtClean="0">
                <a:sym typeface="Wingdings"/>
              </a:rPr>
              <a:t>	 </a:t>
            </a:r>
            <a:r>
              <a:rPr lang="en-US" dirty="0" err="1" smtClean="0">
                <a:sym typeface="Wingdings"/>
              </a:rPr>
              <a:t>CaO</a:t>
            </a:r>
            <a:r>
              <a:rPr lang="en-US" baseline="-25000" dirty="0" smtClean="0">
                <a:sym typeface="Wingdings"/>
              </a:rPr>
              <a:t>(s)</a:t>
            </a:r>
            <a:r>
              <a:rPr lang="en-US" dirty="0" smtClean="0">
                <a:sym typeface="Wingdings"/>
              </a:rPr>
              <a:t>		∆</a:t>
            </a:r>
            <a:r>
              <a:rPr lang="en-US" dirty="0" err="1" smtClean="0">
                <a:sym typeface="Wingdings"/>
              </a:rPr>
              <a:t>H˚</a:t>
            </a:r>
            <a:r>
              <a:rPr lang="en-US" baseline="-25000" dirty="0" err="1" smtClean="0">
                <a:sym typeface="Wingdings"/>
              </a:rPr>
              <a:t>f</a:t>
            </a:r>
            <a:r>
              <a:rPr lang="en-US" dirty="0" smtClean="0">
                <a:sym typeface="Wingdings"/>
              </a:rPr>
              <a:t> = –634.9kJ/</a:t>
            </a:r>
            <a:r>
              <a:rPr lang="en-US" dirty="0" err="1" smtClean="0">
                <a:sym typeface="Wingdings"/>
              </a:rPr>
              <a:t>mol</a:t>
            </a:r>
            <a:endParaRPr lang="en-US" dirty="0" smtClean="0">
              <a:sym typeface="Wingdings"/>
            </a:endParaRPr>
          </a:p>
          <a:p>
            <a:pPr marL="457200" indent="-457200">
              <a:buAutoNum type="arabicParenBoth"/>
            </a:pPr>
            <a:r>
              <a:rPr lang="en-US" dirty="0" smtClean="0">
                <a:sym typeface="Wingdings"/>
              </a:rPr>
              <a:t>H</a:t>
            </a:r>
            <a:r>
              <a:rPr lang="en-US" baseline="-25000" dirty="0" smtClean="0">
                <a:sym typeface="Wingdings"/>
              </a:rPr>
              <a:t>2(g)</a:t>
            </a:r>
            <a:r>
              <a:rPr lang="en-US" dirty="0" smtClean="0">
                <a:sym typeface="Wingdings"/>
              </a:rPr>
              <a:t> + ½ O</a:t>
            </a:r>
            <a:r>
              <a:rPr lang="en-US" baseline="-25000" dirty="0" smtClean="0">
                <a:sym typeface="Wingdings"/>
              </a:rPr>
              <a:t>2(g)</a:t>
            </a:r>
            <a:r>
              <a:rPr lang="en-US" dirty="0" smtClean="0">
                <a:sym typeface="Wingdings"/>
              </a:rPr>
              <a:t> 	 H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O</a:t>
            </a:r>
            <a:r>
              <a:rPr lang="en-US" baseline="-25000" dirty="0" smtClean="0">
                <a:sym typeface="Wingdings"/>
              </a:rPr>
              <a:t>(l)</a:t>
            </a:r>
            <a:r>
              <a:rPr lang="en-US" dirty="0" smtClean="0">
                <a:sym typeface="Wingdings"/>
              </a:rPr>
              <a:t>		∆</a:t>
            </a:r>
            <a:r>
              <a:rPr lang="en-US" dirty="0" err="1" smtClean="0">
                <a:sym typeface="Wingdings"/>
              </a:rPr>
              <a:t>H˚</a:t>
            </a:r>
            <a:r>
              <a:rPr lang="en-US" baseline="-25000" dirty="0" err="1" smtClean="0">
                <a:sym typeface="Wingdings"/>
              </a:rPr>
              <a:t>f</a:t>
            </a:r>
            <a:r>
              <a:rPr lang="en-US" dirty="0" smtClean="0">
                <a:sym typeface="Wingdings"/>
              </a:rPr>
              <a:t> = –285.8kJ/</a:t>
            </a:r>
            <a:r>
              <a:rPr lang="en-US" dirty="0" err="1" smtClean="0">
                <a:sym typeface="Wingdings"/>
              </a:rPr>
              <a:t>mol</a:t>
            </a:r>
            <a:endParaRPr lang="en-US" dirty="0" smtClean="0">
              <a:sym typeface="Wingdings"/>
            </a:endParaRPr>
          </a:p>
          <a:p>
            <a:pPr marL="457200" indent="-457200">
              <a:buAutoNum type="arabicParenBoth"/>
            </a:pPr>
            <a:r>
              <a:rPr lang="en-US" dirty="0" err="1" smtClean="0">
                <a:sym typeface="Wingdings"/>
              </a:rPr>
              <a:t>Ca</a:t>
            </a:r>
            <a:r>
              <a:rPr lang="en-US" baseline="-25000" dirty="0" smtClean="0">
                <a:sym typeface="Wingdings"/>
              </a:rPr>
              <a:t>(s)</a:t>
            </a:r>
            <a:r>
              <a:rPr lang="en-US" dirty="0" smtClean="0">
                <a:sym typeface="Wingdings"/>
              </a:rPr>
              <a:t> + H</a:t>
            </a:r>
            <a:r>
              <a:rPr lang="en-US" baseline="-25000" dirty="0" smtClean="0">
                <a:sym typeface="Wingdings"/>
              </a:rPr>
              <a:t>2(g)</a:t>
            </a:r>
            <a:r>
              <a:rPr lang="en-US" dirty="0" smtClean="0">
                <a:sym typeface="Wingdings"/>
              </a:rPr>
              <a:t> + O</a:t>
            </a:r>
            <a:r>
              <a:rPr lang="en-US" baseline="-25000" dirty="0" smtClean="0">
                <a:sym typeface="Wingdings"/>
              </a:rPr>
              <a:t>2(g)</a:t>
            </a:r>
            <a:r>
              <a:rPr lang="en-US" dirty="0" smtClean="0">
                <a:sym typeface="Wingdings"/>
              </a:rPr>
              <a:t>  </a:t>
            </a:r>
            <a:r>
              <a:rPr lang="en-US" dirty="0" err="1" smtClean="0">
                <a:sym typeface="Wingdings"/>
              </a:rPr>
              <a:t>Ca</a:t>
            </a:r>
            <a:r>
              <a:rPr lang="en-US" dirty="0" smtClean="0">
                <a:sym typeface="Wingdings"/>
              </a:rPr>
              <a:t>(OH)</a:t>
            </a:r>
            <a:r>
              <a:rPr lang="en-US" baseline="-25000" dirty="0" smtClean="0">
                <a:sym typeface="Wingdings"/>
              </a:rPr>
              <a:t>2(s)</a:t>
            </a:r>
            <a:r>
              <a:rPr lang="en-US" dirty="0" smtClean="0">
                <a:sym typeface="Wingdings"/>
              </a:rPr>
              <a:t> 	∆</a:t>
            </a:r>
            <a:r>
              <a:rPr lang="en-US" dirty="0" err="1" smtClean="0">
                <a:sym typeface="Wingdings"/>
              </a:rPr>
              <a:t>H˚</a:t>
            </a:r>
            <a:r>
              <a:rPr lang="en-US" baseline="-25000" dirty="0" err="1" smtClean="0">
                <a:sym typeface="Wingdings"/>
              </a:rPr>
              <a:t>f</a:t>
            </a:r>
            <a:r>
              <a:rPr lang="en-US" dirty="0" smtClean="0">
                <a:sym typeface="Wingdings"/>
              </a:rPr>
              <a:t> = –986.1kJ/</a:t>
            </a:r>
            <a:r>
              <a:rPr lang="en-US" dirty="0" err="1" smtClean="0">
                <a:sym typeface="Wingdings"/>
              </a:rPr>
              <a:t>mol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20395573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  <p:bldP spid="3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just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4000" b="1" i="1" dirty="0" smtClean="0"/>
              <a:t>∆H</a:t>
            </a:r>
          </a:p>
          <a:p>
            <a:pPr marL="0" indent="0">
              <a:buNone/>
            </a:pPr>
            <a:endParaRPr lang="en-US" sz="4000" b="1" i="1" dirty="0"/>
          </a:p>
          <a:p>
            <a:pPr marL="0" indent="0">
              <a:buNone/>
            </a:pPr>
            <a:r>
              <a:rPr lang="en-US" sz="4000" i="1" dirty="0" smtClean="0"/>
              <a:t>The enthalpy of a reaction is the enthalpy of the products minus the enthalpy of the reactants.</a:t>
            </a:r>
            <a:endParaRPr lang="en-US" sz="4000" dirty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b="1" i="1" dirty="0"/>
          </a:p>
          <a:p>
            <a:pPr marL="0" indent="0">
              <a:buNone/>
            </a:pPr>
            <a:endParaRPr lang="en-US" sz="4000" b="1" dirty="0"/>
          </a:p>
          <a:p>
            <a:endParaRPr lang="en-US" dirty="0"/>
          </a:p>
        </p:txBody>
      </p:sp>
      <p:graphicFrame>
        <p:nvGraphicFramePr>
          <p:cNvPr id="9" name="Objec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202392303"/>
              </p:ext>
            </p:extLst>
          </p:nvPr>
        </p:nvGraphicFramePr>
        <p:xfrm>
          <a:off x="1453155" y="1634438"/>
          <a:ext cx="6070600" cy="6731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8" name="Document" r:id="rId3" imgW="6070600" imgH="673100" progId="Word.Document.12">
                  <p:embed/>
                </p:oleObj>
              </mc:Choice>
              <mc:Fallback>
                <p:oleObj name="Document" r:id="rId3" imgW="6070600" imgH="673100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453155" y="1634438"/>
                        <a:ext cx="6070600" cy="6731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6350927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3" grpId="1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9274" y="731200"/>
            <a:ext cx="8440167" cy="5351801"/>
          </a:xfrm>
        </p:spPr>
        <p:txBody>
          <a:bodyPr>
            <a:normAutofit fontScale="92500" lnSpcReduction="10000"/>
          </a:bodyPr>
          <a:lstStyle/>
          <a:p>
            <a:r>
              <a:rPr lang="en-US" sz="2800" dirty="0" smtClean="0"/>
              <a:t>The main component in natural gas used in home heating or laboratory burners is methane. What is the molar enthalpy of combustion of methane fuel?</a:t>
            </a:r>
            <a:endParaRPr lang="en-US" sz="2800" b="1" dirty="0" smtClean="0"/>
          </a:p>
          <a:p>
            <a:r>
              <a:rPr lang="en-US" sz="2800" b="1" dirty="0" smtClean="0"/>
              <a:t>ASSUME combustion yields CO</a:t>
            </a:r>
            <a:r>
              <a:rPr lang="en-US" sz="2800" b="1" baseline="-25000" dirty="0" smtClean="0"/>
              <a:t>2(g)</a:t>
            </a:r>
            <a:r>
              <a:rPr lang="en-US" sz="2800" b="1" dirty="0" smtClean="0"/>
              <a:t> and H</a:t>
            </a:r>
            <a:r>
              <a:rPr lang="en-US" sz="2800" b="1" baseline="-25000" dirty="0" smtClean="0"/>
              <a:t>2</a:t>
            </a:r>
            <a:r>
              <a:rPr lang="en-US" sz="2800" b="1" dirty="0" smtClean="0"/>
              <a:t>O</a:t>
            </a:r>
            <a:r>
              <a:rPr lang="en-US" sz="2800" b="1" baseline="-25000" dirty="0" smtClean="0">
                <a:solidFill>
                  <a:srgbClr val="FF0000"/>
                </a:solidFill>
              </a:rPr>
              <a:t>(l)</a:t>
            </a:r>
            <a:endParaRPr lang="en-US" sz="2800" b="1" dirty="0" smtClean="0"/>
          </a:p>
          <a:p>
            <a:pPr marL="0" indent="0">
              <a:buNone/>
            </a:pPr>
            <a:r>
              <a:rPr lang="en-US" sz="2800" dirty="0" smtClean="0"/>
              <a:t>Check your chart: </a:t>
            </a:r>
          </a:p>
          <a:p>
            <a:r>
              <a:rPr lang="en-US" sz="2800" dirty="0" smtClean="0"/>
              <a:t>∆</a:t>
            </a:r>
            <a:r>
              <a:rPr lang="en-US" sz="2800" dirty="0" err="1" smtClean="0"/>
              <a:t>H˚</a:t>
            </a:r>
            <a:r>
              <a:rPr lang="en-US" sz="2800" baseline="-25000" dirty="0" err="1" smtClean="0"/>
              <a:t>f</a:t>
            </a:r>
            <a:r>
              <a:rPr lang="en-US" sz="2800" dirty="0" smtClean="0"/>
              <a:t> methane =		 – 74.4kJ/</a:t>
            </a:r>
            <a:r>
              <a:rPr lang="en-US" sz="2800" dirty="0" err="1" smtClean="0"/>
              <a:t>mol</a:t>
            </a:r>
            <a:endParaRPr lang="en-US" sz="2800" dirty="0" smtClean="0"/>
          </a:p>
          <a:p>
            <a:r>
              <a:rPr lang="en-US" sz="2800" dirty="0"/>
              <a:t>∆</a:t>
            </a:r>
            <a:r>
              <a:rPr lang="en-US" sz="2800" dirty="0" err="1"/>
              <a:t>H˚</a:t>
            </a:r>
            <a:r>
              <a:rPr lang="en-US" sz="2800" baseline="-25000" dirty="0" err="1"/>
              <a:t>f</a:t>
            </a:r>
            <a:r>
              <a:rPr lang="en-US" sz="2800" dirty="0"/>
              <a:t> </a:t>
            </a:r>
            <a:r>
              <a:rPr lang="en-US" sz="2800" dirty="0" smtClean="0"/>
              <a:t>oxygen </a:t>
            </a:r>
            <a:r>
              <a:rPr lang="en-US" sz="2800" dirty="0"/>
              <a:t>= </a:t>
            </a:r>
            <a:r>
              <a:rPr lang="en-US" sz="2800" dirty="0" smtClean="0"/>
              <a:t>				0kJ/</a:t>
            </a:r>
            <a:r>
              <a:rPr lang="en-US" sz="2800" dirty="0" err="1" smtClean="0"/>
              <a:t>mol</a:t>
            </a:r>
            <a:endParaRPr lang="en-US" sz="2800" dirty="0"/>
          </a:p>
          <a:p>
            <a:r>
              <a:rPr lang="en-US" sz="2800" dirty="0"/>
              <a:t>∆</a:t>
            </a:r>
            <a:r>
              <a:rPr lang="en-US" sz="2800" dirty="0" err="1"/>
              <a:t>H˚</a:t>
            </a:r>
            <a:r>
              <a:rPr lang="en-US" sz="2800" baseline="-25000" dirty="0" err="1"/>
              <a:t>f</a:t>
            </a:r>
            <a:r>
              <a:rPr lang="en-US" sz="2800" dirty="0"/>
              <a:t> </a:t>
            </a:r>
            <a:r>
              <a:rPr lang="en-US" sz="2800" dirty="0" smtClean="0"/>
              <a:t>carbon dioxide </a:t>
            </a:r>
            <a:r>
              <a:rPr lang="en-US" sz="2800" dirty="0"/>
              <a:t>= </a:t>
            </a:r>
            <a:r>
              <a:rPr lang="en-US" sz="2800" dirty="0" smtClean="0"/>
              <a:t>	– 393.5kJ/</a:t>
            </a:r>
            <a:r>
              <a:rPr lang="en-US" sz="2800" dirty="0" err="1" smtClean="0"/>
              <a:t>mol</a:t>
            </a:r>
            <a:endParaRPr lang="en-US" sz="2800" dirty="0"/>
          </a:p>
          <a:p>
            <a:r>
              <a:rPr lang="en-US" sz="2800" dirty="0"/>
              <a:t>∆</a:t>
            </a:r>
            <a:r>
              <a:rPr lang="en-US" sz="2800" dirty="0" err="1"/>
              <a:t>H˚</a:t>
            </a:r>
            <a:r>
              <a:rPr lang="en-US" sz="2800" baseline="-25000" dirty="0" err="1"/>
              <a:t>f</a:t>
            </a:r>
            <a:r>
              <a:rPr lang="en-US" sz="2800" dirty="0"/>
              <a:t> </a:t>
            </a:r>
            <a:r>
              <a:rPr lang="en-US" sz="2800" dirty="0" smtClean="0"/>
              <a:t>water (liquid) </a:t>
            </a:r>
            <a:r>
              <a:rPr lang="en-US" sz="2800" dirty="0"/>
              <a:t>= </a:t>
            </a:r>
            <a:r>
              <a:rPr lang="en-US" sz="2800" dirty="0" smtClean="0"/>
              <a:t>		– 285.8kJ/</a:t>
            </a:r>
            <a:r>
              <a:rPr lang="en-US" sz="2800" dirty="0" err="1" smtClean="0"/>
              <a:t>mol</a:t>
            </a:r>
            <a:endParaRPr lang="en-US" sz="2800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78744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07576"/>
            <a:ext cx="9144000" cy="1336956"/>
          </a:xfrm>
        </p:spPr>
        <p:txBody>
          <a:bodyPr/>
          <a:lstStyle/>
          <a:p>
            <a:r>
              <a:rPr lang="en-US" sz="4400" dirty="0" smtClean="0"/>
              <a:t>CH</a:t>
            </a:r>
            <a:r>
              <a:rPr lang="en-US" sz="4400" baseline="-25000" dirty="0" smtClean="0"/>
              <a:t>4(g)</a:t>
            </a:r>
            <a:r>
              <a:rPr lang="en-US" sz="4400" dirty="0" smtClean="0"/>
              <a:t> + 2O</a:t>
            </a:r>
            <a:r>
              <a:rPr lang="en-US" sz="4400" baseline="-25000" dirty="0" smtClean="0"/>
              <a:t>2(g)</a:t>
            </a:r>
            <a:r>
              <a:rPr lang="en-US" sz="4400" dirty="0" smtClean="0"/>
              <a:t> </a:t>
            </a:r>
            <a:r>
              <a:rPr lang="en-US" sz="4400" dirty="0" smtClean="0">
                <a:sym typeface="Wingdings"/>
              </a:rPr>
              <a:t> CO</a:t>
            </a:r>
            <a:r>
              <a:rPr lang="en-US" sz="4400" baseline="-25000" dirty="0" smtClean="0">
                <a:sym typeface="Wingdings"/>
              </a:rPr>
              <a:t>2(g)</a:t>
            </a:r>
            <a:r>
              <a:rPr lang="en-US" sz="4400" dirty="0" smtClean="0">
                <a:sym typeface="Wingdings"/>
              </a:rPr>
              <a:t> + 2H</a:t>
            </a:r>
            <a:r>
              <a:rPr lang="en-US" sz="4400" baseline="-25000" dirty="0" smtClean="0">
                <a:sym typeface="Wingdings"/>
              </a:rPr>
              <a:t>2</a:t>
            </a:r>
            <a:r>
              <a:rPr lang="en-US" sz="4400" dirty="0" smtClean="0">
                <a:sym typeface="Wingdings"/>
              </a:rPr>
              <a:t>O</a:t>
            </a:r>
            <a:r>
              <a:rPr lang="en-US" sz="4400" baseline="-25000" dirty="0" smtClean="0">
                <a:sym typeface="Wingdings"/>
              </a:rPr>
              <a:t>(l)</a:t>
            </a:r>
            <a:endParaRPr lang="en-US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9275" y="1656864"/>
            <a:ext cx="8042276" cy="4343400"/>
          </a:xfrm>
        </p:spPr>
        <p:txBody>
          <a:bodyPr/>
          <a:lstStyle/>
          <a:p>
            <a:r>
              <a:rPr lang="en-US" dirty="0" smtClean="0"/>
              <a:t>∆H = </a:t>
            </a:r>
            <a:r>
              <a:rPr lang="en-US" dirty="0" err="1" smtClean="0"/>
              <a:t>Σ∆H</a:t>
            </a:r>
            <a:r>
              <a:rPr lang="en-US" baseline="-25000" dirty="0" err="1" smtClean="0"/>
              <a:t>products</a:t>
            </a:r>
            <a:r>
              <a:rPr lang="en-US" dirty="0" smtClean="0"/>
              <a:t>  – </a:t>
            </a:r>
            <a:r>
              <a:rPr lang="en-US" dirty="0"/>
              <a:t> </a:t>
            </a:r>
            <a:r>
              <a:rPr lang="en-US" dirty="0" err="1"/>
              <a:t>Σ∆</a:t>
            </a:r>
            <a:r>
              <a:rPr lang="en-US" dirty="0" err="1" smtClean="0"/>
              <a:t>H</a:t>
            </a:r>
            <a:r>
              <a:rPr lang="en-US" baseline="-25000" dirty="0" err="1" smtClean="0"/>
              <a:t>reactants</a:t>
            </a:r>
            <a:endParaRPr lang="en-US" dirty="0" smtClean="0"/>
          </a:p>
          <a:p>
            <a:r>
              <a:rPr lang="en-US" dirty="0" smtClean="0"/>
              <a:t>∆H = </a:t>
            </a:r>
            <a:r>
              <a:rPr lang="en-US" dirty="0" err="1" smtClean="0"/>
              <a:t>Σn∆H</a:t>
            </a:r>
            <a:r>
              <a:rPr lang="en-US" baseline="-25000" dirty="0" err="1" smtClean="0"/>
              <a:t>f</a:t>
            </a:r>
            <a:r>
              <a:rPr lang="en-US" baseline="-25000" dirty="0" smtClean="0"/>
              <a:t> products</a:t>
            </a:r>
            <a:r>
              <a:rPr lang="en-US" dirty="0" smtClean="0"/>
              <a:t>  </a:t>
            </a:r>
            <a:r>
              <a:rPr lang="en-US" dirty="0"/>
              <a:t>–  </a:t>
            </a:r>
            <a:r>
              <a:rPr lang="en-US" dirty="0" err="1" smtClean="0"/>
              <a:t>Σn∆H</a:t>
            </a:r>
            <a:r>
              <a:rPr lang="en-US" baseline="-25000" dirty="0" err="1" smtClean="0"/>
              <a:t>f</a:t>
            </a:r>
            <a:r>
              <a:rPr lang="en-US" baseline="-25000" dirty="0" smtClean="0"/>
              <a:t> reactants</a:t>
            </a:r>
            <a:endParaRPr lang="en-US" dirty="0" smtClean="0"/>
          </a:p>
          <a:p>
            <a:r>
              <a:rPr lang="en-US" dirty="0" smtClean="0"/>
              <a:t>∆H = [</a:t>
            </a:r>
            <a:r>
              <a:rPr lang="en-US" dirty="0" err="1" smtClean="0"/>
              <a:t>n∆</a:t>
            </a:r>
            <a:r>
              <a:rPr lang="en-US" dirty="0" err="1"/>
              <a:t>H˚</a:t>
            </a:r>
            <a:r>
              <a:rPr lang="en-US" baseline="-25000" dirty="0" err="1" smtClean="0"/>
              <a:t>f</a:t>
            </a:r>
            <a:r>
              <a:rPr lang="en-US" dirty="0"/>
              <a:t> </a:t>
            </a:r>
            <a:r>
              <a:rPr lang="en-US" baseline="-25000" dirty="0" smtClean="0"/>
              <a:t>CO2</a:t>
            </a:r>
            <a:r>
              <a:rPr lang="en-US" dirty="0" smtClean="0"/>
              <a:t> + </a:t>
            </a:r>
            <a:r>
              <a:rPr lang="en-US" dirty="0" err="1"/>
              <a:t>n∆H˚</a:t>
            </a:r>
            <a:r>
              <a:rPr lang="en-US" baseline="-25000" dirty="0" err="1"/>
              <a:t>f</a:t>
            </a:r>
            <a:r>
              <a:rPr lang="en-US" dirty="0"/>
              <a:t> </a:t>
            </a:r>
            <a:r>
              <a:rPr lang="en-US" baseline="-25000" dirty="0" smtClean="0"/>
              <a:t>H20</a:t>
            </a:r>
            <a:r>
              <a:rPr lang="en-US" dirty="0" smtClean="0"/>
              <a:t>] – </a:t>
            </a:r>
            <a:r>
              <a:rPr lang="en-US" dirty="0"/>
              <a:t>[</a:t>
            </a:r>
            <a:r>
              <a:rPr lang="en-US" dirty="0" err="1"/>
              <a:t>n∆H˚</a:t>
            </a:r>
            <a:r>
              <a:rPr lang="en-US" baseline="-25000" dirty="0" err="1"/>
              <a:t>f</a:t>
            </a:r>
            <a:r>
              <a:rPr lang="en-US" dirty="0"/>
              <a:t> </a:t>
            </a:r>
            <a:r>
              <a:rPr lang="en-US" baseline="-25000" dirty="0" smtClean="0"/>
              <a:t>CH4</a:t>
            </a:r>
            <a:r>
              <a:rPr lang="en-US" dirty="0" smtClean="0"/>
              <a:t> </a:t>
            </a:r>
            <a:r>
              <a:rPr lang="en-US" dirty="0"/>
              <a:t>+ </a:t>
            </a:r>
            <a:r>
              <a:rPr lang="en-US" dirty="0" err="1"/>
              <a:t>n∆H˚</a:t>
            </a:r>
            <a:r>
              <a:rPr lang="en-US" baseline="-25000" dirty="0" err="1"/>
              <a:t>f</a:t>
            </a:r>
            <a:r>
              <a:rPr lang="en-US" dirty="0"/>
              <a:t> </a:t>
            </a:r>
            <a:r>
              <a:rPr lang="en-US" baseline="-25000" dirty="0" smtClean="0"/>
              <a:t>02</a:t>
            </a:r>
            <a:r>
              <a:rPr lang="en-US" dirty="0" smtClean="0"/>
              <a:t>]</a:t>
            </a:r>
          </a:p>
          <a:p>
            <a:r>
              <a:rPr lang="en-US" dirty="0"/>
              <a:t>∆H </a:t>
            </a:r>
            <a:r>
              <a:rPr lang="en-US" dirty="0">
                <a:solidFill>
                  <a:srgbClr val="FF0000"/>
                </a:solidFill>
              </a:rPr>
              <a:t>= </a:t>
            </a:r>
            <a:r>
              <a:rPr lang="en-US" dirty="0" smtClean="0">
                <a:solidFill>
                  <a:srgbClr val="FF0000"/>
                </a:solidFill>
              </a:rPr>
              <a:t>[1mol(</a:t>
            </a:r>
            <a:r>
              <a:rPr lang="en-US" dirty="0">
                <a:solidFill>
                  <a:srgbClr val="FF0000"/>
                </a:solidFill>
              </a:rPr>
              <a:t>– 393.5kJ/</a:t>
            </a:r>
            <a:r>
              <a:rPr lang="en-US" dirty="0" err="1" smtClean="0">
                <a:solidFill>
                  <a:srgbClr val="FF0000"/>
                </a:solidFill>
              </a:rPr>
              <a:t>mol</a:t>
            </a:r>
            <a:r>
              <a:rPr lang="en-US" dirty="0" smtClean="0">
                <a:solidFill>
                  <a:srgbClr val="FF0000"/>
                </a:solidFill>
              </a:rPr>
              <a:t>) + 2mol(</a:t>
            </a:r>
            <a:r>
              <a:rPr lang="en-US" dirty="0">
                <a:solidFill>
                  <a:srgbClr val="FF0000"/>
                </a:solidFill>
              </a:rPr>
              <a:t>– 285.8kJ/</a:t>
            </a:r>
            <a:r>
              <a:rPr lang="en-US" dirty="0" err="1" smtClean="0">
                <a:solidFill>
                  <a:srgbClr val="FF0000"/>
                </a:solidFill>
              </a:rPr>
              <a:t>mol</a:t>
            </a:r>
            <a:r>
              <a:rPr lang="en-US" dirty="0" smtClean="0">
                <a:solidFill>
                  <a:srgbClr val="FF0000"/>
                </a:solidFill>
              </a:rPr>
              <a:t>)] </a:t>
            </a:r>
            <a:r>
              <a:rPr lang="en-US" b="1" dirty="0" smtClean="0">
                <a:solidFill>
                  <a:srgbClr val="3366FF"/>
                </a:solidFill>
              </a:rPr>
              <a:t>–</a:t>
            </a:r>
            <a:r>
              <a:rPr lang="en-US" dirty="0" smtClean="0">
                <a:solidFill>
                  <a:srgbClr val="3366FF"/>
                </a:solidFill>
              </a:rPr>
              <a:t> [1mol(</a:t>
            </a:r>
            <a:r>
              <a:rPr lang="en-US" dirty="0">
                <a:solidFill>
                  <a:srgbClr val="3366FF"/>
                </a:solidFill>
              </a:rPr>
              <a:t>– 74.4kJ/</a:t>
            </a:r>
            <a:r>
              <a:rPr lang="en-US" dirty="0" err="1" smtClean="0">
                <a:solidFill>
                  <a:srgbClr val="3366FF"/>
                </a:solidFill>
              </a:rPr>
              <a:t>mol</a:t>
            </a:r>
            <a:r>
              <a:rPr lang="en-US" dirty="0" smtClean="0">
                <a:solidFill>
                  <a:srgbClr val="3366FF"/>
                </a:solidFill>
              </a:rPr>
              <a:t>) + 2mol(0kJ/</a:t>
            </a:r>
            <a:r>
              <a:rPr lang="en-US" dirty="0" err="1" smtClean="0">
                <a:solidFill>
                  <a:srgbClr val="3366FF"/>
                </a:solidFill>
              </a:rPr>
              <a:t>mol</a:t>
            </a:r>
            <a:r>
              <a:rPr lang="en-US" dirty="0" smtClean="0">
                <a:solidFill>
                  <a:srgbClr val="3366FF"/>
                </a:solidFill>
              </a:rPr>
              <a:t>)</a:t>
            </a:r>
          </a:p>
          <a:p>
            <a:pPr algn="just"/>
            <a:r>
              <a:rPr lang="en-US" dirty="0" smtClean="0"/>
              <a:t>∆H = –890kJ </a:t>
            </a:r>
            <a:endParaRPr lang="en-US" dirty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70252484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3. Working Backwards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4923" y="1600201"/>
            <a:ext cx="8714154" cy="4343400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The standard enthalpy of combustion of benzene (C</a:t>
            </a:r>
            <a:r>
              <a:rPr lang="en-US" sz="3200" baseline="-25000" dirty="0" smtClean="0"/>
              <a:t>6</a:t>
            </a:r>
            <a:r>
              <a:rPr lang="en-US" sz="3200" dirty="0" smtClean="0"/>
              <a:t>H</a:t>
            </a:r>
            <a:r>
              <a:rPr lang="en-US" sz="3200" baseline="-25000" dirty="0" smtClean="0"/>
              <a:t>6(l)</a:t>
            </a:r>
            <a:r>
              <a:rPr lang="en-US" sz="3200" dirty="0" smtClean="0"/>
              <a:t>) to carbon dioxide and liquid water is –3273kJ/mol. What is the standard enthalpy of formation of benzene, given the tabulated values for carbon dioxide and liquid water?</a:t>
            </a:r>
          </a:p>
          <a:p>
            <a:r>
              <a:rPr lang="en-US" sz="3200" dirty="0" smtClean="0"/>
              <a:t>(Note that here you know the ∆H of the reaction but need to find a ∆</a:t>
            </a:r>
            <a:r>
              <a:rPr lang="en-US" sz="3200" dirty="0" err="1" smtClean="0"/>
              <a:t>H˚</a:t>
            </a:r>
            <a:r>
              <a:rPr lang="en-US" sz="3200" baseline="-25000" dirty="0" err="1" smtClean="0"/>
              <a:t>f</a:t>
            </a:r>
            <a:r>
              <a:rPr lang="en-US" sz="3200" dirty="0" smtClean="0"/>
              <a:t> )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2724197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-315757"/>
            <a:ext cx="8042276" cy="1336956"/>
          </a:xfrm>
        </p:spPr>
        <p:txBody>
          <a:bodyPr/>
          <a:lstStyle/>
          <a:p>
            <a:r>
              <a:rPr lang="en-US" dirty="0" smtClean="0"/>
              <a:t>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055067"/>
            <a:ext cx="8995833" cy="4961466"/>
          </a:xfrm>
        </p:spPr>
        <p:txBody>
          <a:bodyPr/>
          <a:lstStyle/>
          <a:p>
            <a:r>
              <a:rPr lang="en-US" dirty="0" smtClean="0"/>
              <a:t>Predict the enthalpy change for the reaction:</a:t>
            </a:r>
          </a:p>
          <a:p>
            <a:r>
              <a:rPr lang="en-US" dirty="0" err="1" smtClean="0"/>
              <a:t>HCl</a:t>
            </a:r>
            <a:r>
              <a:rPr lang="en-US" baseline="-25000" dirty="0" smtClean="0"/>
              <a:t>(g)</a:t>
            </a:r>
            <a:r>
              <a:rPr lang="en-US" dirty="0" smtClean="0"/>
              <a:t> + NaNO</a:t>
            </a:r>
            <a:r>
              <a:rPr lang="en-US" baseline="-25000" dirty="0" smtClean="0"/>
              <a:t>2(s)</a:t>
            </a:r>
            <a:r>
              <a:rPr lang="en-US" dirty="0" smtClean="0"/>
              <a:t> </a:t>
            </a:r>
            <a:r>
              <a:rPr lang="en-US" dirty="0" smtClean="0">
                <a:sym typeface="Wingdings"/>
              </a:rPr>
              <a:t> HNO</a:t>
            </a:r>
            <a:r>
              <a:rPr lang="en-US" baseline="-25000" dirty="0" smtClean="0">
                <a:sym typeface="Wingdings"/>
              </a:rPr>
              <a:t>2(g)</a:t>
            </a:r>
            <a:r>
              <a:rPr lang="en-US" dirty="0" smtClean="0">
                <a:sym typeface="Wingdings"/>
              </a:rPr>
              <a:t> + </a:t>
            </a:r>
            <a:r>
              <a:rPr lang="en-US" dirty="0" err="1" smtClean="0">
                <a:sym typeface="Wingdings"/>
              </a:rPr>
              <a:t>NaCl</a:t>
            </a:r>
            <a:r>
              <a:rPr lang="en-US" baseline="-25000" dirty="0" smtClean="0">
                <a:sym typeface="Wingdings"/>
              </a:rPr>
              <a:t>(as)</a:t>
            </a:r>
          </a:p>
          <a:p>
            <a:endParaRPr lang="en-US" baseline="-25000" dirty="0" smtClean="0">
              <a:sym typeface="Wingdings"/>
            </a:endParaRPr>
          </a:p>
          <a:p>
            <a:pPr marL="0" indent="0">
              <a:buNone/>
            </a:pPr>
            <a:r>
              <a:rPr lang="en-US" dirty="0" smtClean="0">
                <a:sym typeface="Wingdings"/>
              </a:rPr>
              <a:t>Using the following Equations</a:t>
            </a:r>
            <a:endParaRPr lang="en-US" dirty="0">
              <a:sym typeface="Wingdings"/>
            </a:endParaRPr>
          </a:p>
          <a:p>
            <a:pPr marL="457200" indent="-457200">
              <a:buAutoNum type="arabicParenBoth"/>
            </a:pPr>
            <a:r>
              <a:rPr lang="en-US" dirty="0" smtClean="0">
                <a:sym typeface="Wingdings"/>
              </a:rPr>
              <a:t> 2NaCl</a:t>
            </a:r>
            <a:r>
              <a:rPr lang="en-US" baseline="-25000" dirty="0" smtClean="0">
                <a:sym typeface="Wingdings"/>
              </a:rPr>
              <a:t>(s)</a:t>
            </a:r>
            <a:r>
              <a:rPr lang="en-US" dirty="0" smtClean="0">
                <a:sym typeface="Wingdings"/>
              </a:rPr>
              <a:t> + H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O  2HCl</a:t>
            </a:r>
            <a:r>
              <a:rPr lang="en-US" baseline="-25000" dirty="0" smtClean="0">
                <a:sym typeface="Wingdings"/>
              </a:rPr>
              <a:t>(</a:t>
            </a:r>
            <a:r>
              <a:rPr lang="en-US" baseline="-25000" dirty="0" err="1" smtClean="0">
                <a:sym typeface="Wingdings"/>
              </a:rPr>
              <a:t>aq</a:t>
            </a:r>
            <a:r>
              <a:rPr lang="en-US" baseline="-25000" dirty="0" smtClean="0">
                <a:sym typeface="Wingdings"/>
              </a:rPr>
              <a:t>)</a:t>
            </a:r>
            <a:r>
              <a:rPr lang="en-US" dirty="0" smtClean="0">
                <a:sym typeface="Wingdings"/>
              </a:rPr>
              <a:t> + Na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O</a:t>
            </a:r>
            <a:r>
              <a:rPr lang="en-US" baseline="-25000" dirty="0" smtClean="0">
                <a:sym typeface="Wingdings"/>
              </a:rPr>
              <a:t>(</a:t>
            </a:r>
            <a:r>
              <a:rPr lang="en-US" baseline="-25000" dirty="0" err="1" smtClean="0">
                <a:sym typeface="Wingdings"/>
              </a:rPr>
              <a:t>aq</a:t>
            </a:r>
            <a:r>
              <a:rPr lang="en-US" baseline="-25000" dirty="0" smtClean="0">
                <a:sym typeface="Wingdings"/>
              </a:rPr>
              <a:t>)</a:t>
            </a:r>
            <a:r>
              <a:rPr lang="en-US" dirty="0" smtClean="0">
                <a:sym typeface="Wingdings"/>
              </a:rPr>
              <a:t>    ∆H˚</a:t>
            </a:r>
            <a:r>
              <a:rPr lang="en-US" baseline="-25000" dirty="0" smtClean="0">
                <a:sym typeface="Wingdings"/>
              </a:rPr>
              <a:t>1</a:t>
            </a:r>
            <a:r>
              <a:rPr lang="en-US" dirty="0" smtClean="0">
                <a:sym typeface="Wingdings"/>
              </a:rPr>
              <a:t> = 507kJ</a:t>
            </a:r>
          </a:p>
          <a:p>
            <a:pPr marL="457200" indent="-457200">
              <a:buAutoNum type="arabicParenBoth"/>
            </a:pPr>
            <a:r>
              <a:rPr lang="en-US" dirty="0" smtClean="0">
                <a:sym typeface="Wingdings"/>
              </a:rPr>
              <a:t> NO + NO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 + Na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O</a:t>
            </a:r>
            <a:r>
              <a:rPr lang="en-US" baseline="-25000" dirty="0" smtClean="0">
                <a:sym typeface="Wingdings"/>
              </a:rPr>
              <a:t>(</a:t>
            </a:r>
            <a:r>
              <a:rPr lang="en-US" baseline="-25000" dirty="0" err="1" smtClean="0">
                <a:sym typeface="Wingdings"/>
              </a:rPr>
              <a:t>aq</a:t>
            </a:r>
            <a:r>
              <a:rPr lang="en-US" baseline="-25000" dirty="0" smtClean="0">
                <a:sym typeface="Wingdings"/>
              </a:rPr>
              <a:t>)</a:t>
            </a:r>
            <a:r>
              <a:rPr lang="en-US" dirty="0" smtClean="0">
                <a:sym typeface="Wingdings"/>
              </a:rPr>
              <a:t>  2NaNO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	       ∆H˚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 = –427kJ</a:t>
            </a:r>
          </a:p>
          <a:p>
            <a:pPr marL="457200" indent="-457200">
              <a:buAutoNum type="arabicParenBoth"/>
            </a:pPr>
            <a:r>
              <a:rPr lang="en-US" dirty="0" smtClean="0">
                <a:sym typeface="Wingdings"/>
              </a:rPr>
              <a:t> NO + NO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  N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O + O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 		       ∆H˚</a:t>
            </a:r>
            <a:r>
              <a:rPr lang="en-US" baseline="-25000" dirty="0" smtClean="0">
                <a:sym typeface="Wingdings"/>
              </a:rPr>
              <a:t>3</a:t>
            </a:r>
            <a:r>
              <a:rPr lang="en-US" dirty="0" smtClean="0">
                <a:sym typeface="Wingdings"/>
              </a:rPr>
              <a:t> = –43kJ</a:t>
            </a:r>
          </a:p>
          <a:p>
            <a:pPr marL="457200" indent="-457200">
              <a:buAutoNum type="arabicParenBoth"/>
            </a:pPr>
            <a:r>
              <a:rPr lang="en-US" dirty="0" smtClean="0">
                <a:sym typeface="Wingdings"/>
              </a:rPr>
              <a:t> 2HNO</a:t>
            </a:r>
            <a:r>
              <a:rPr lang="en-US" baseline="-25000" dirty="0" smtClean="0">
                <a:sym typeface="Wingdings"/>
              </a:rPr>
              <a:t>2(g)</a:t>
            </a:r>
            <a:r>
              <a:rPr lang="en-US" dirty="0" smtClean="0">
                <a:sym typeface="Wingdings"/>
              </a:rPr>
              <a:t>  N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O + O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 + H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O  	       ∆H˚</a:t>
            </a:r>
            <a:r>
              <a:rPr lang="en-US" baseline="-25000" dirty="0" smtClean="0">
                <a:sym typeface="Wingdings"/>
              </a:rPr>
              <a:t>4</a:t>
            </a:r>
            <a:r>
              <a:rPr lang="en-US" dirty="0" smtClean="0">
                <a:sym typeface="Wingdings"/>
              </a:rPr>
              <a:t> = 34kJ  </a:t>
            </a:r>
          </a:p>
        </p:txBody>
      </p:sp>
    </p:spTree>
    <p:extLst>
      <p:ext uri="{BB962C8B-B14F-4D97-AF65-F5344CB8AC3E}">
        <p14:creationId xmlns:p14="http://schemas.microsoft.com/office/powerpoint/2010/main" val="31406019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 Find the ΔH for the reaction below, given the following reactions and subsequent ΔH values: </a:t>
            </a:r>
          </a:p>
          <a:p>
            <a:r>
              <a:rPr lang="en-US" dirty="0"/>
              <a:t>½H</a:t>
            </a:r>
            <a:r>
              <a:rPr lang="en-US" baseline="-25000" dirty="0"/>
              <a:t>2</a:t>
            </a:r>
            <a:r>
              <a:rPr lang="en-US" dirty="0"/>
              <a:t>(g)  +  ½Cl</a:t>
            </a:r>
            <a:r>
              <a:rPr lang="en-US" baseline="-25000" dirty="0"/>
              <a:t>2</a:t>
            </a:r>
            <a:r>
              <a:rPr lang="en-US" dirty="0"/>
              <a:t>(g)  →  </a:t>
            </a:r>
            <a:r>
              <a:rPr lang="en-US" dirty="0" err="1"/>
              <a:t>HCl</a:t>
            </a:r>
            <a:r>
              <a:rPr lang="en-US" dirty="0"/>
              <a:t>(g</a:t>
            </a:r>
            <a:r>
              <a:rPr lang="en-US" dirty="0" smtClean="0"/>
              <a:t>)</a:t>
            </a:r>
            <a:endParaRPr lang="en-US" dirty="0"/>
          </a:p>
          <a:p>
            <a:r>
              <a:rPr lang="en-US" dirty="0"/>
              <a:t>2HCl</a:t>
            </a:r>
            <a:r>
              <a:rPr lang="en-US" baseline="-25000" dirty="0"/>
              <a:t>(g) </a:t>
            </a:r>
            <a:r>
              <a:rPr lang="en-US" dirty="0"/>
              <a:t> +  ½O</a:t>
            </a:r>
            <a:r>
              <a:rPr lang="en-US" baseline="-25000" dirty="0"/>
              <a:t>2(g)  </a:t>
            </a:r>
            <a:r>
              <a:rPr lang="en-US" dirty="0"/>
              <a:t>→  H</a:t>
            </a:r>
            <a:r>
              <a:rPr lang="en-US" baseline="-25000" dirty="0"/>
              <a:t>2</a:t>
            </a:r>
            <a:r>
              <a:rPr lang="en-US" dirty="0"/>
              <a:t>O</a:t>
            </a:r>
            <a:r>
              <a:rPr lang="en-US" baseline="-25000" dirty="0"/>
              <a:t>(l) </a:t>
            </a:r>
            <a:r>
              <a:rPr lang="en-US" dirty="0"/>
              <a:t> +  Cl</a:t>
            </a:r>
            <a:r>
              <a:rPr lang="en-US" baseline="-25000" dirty="0"/>
              <a:t>2(g)      	 </a:t>
            </a:r>
            <a:r>
              <a:rPr lang="en-US" dirty="0"/>
              <a:t>ΔH = 105 kJ </a:t>
            </a:r>
          </a:p>
          <a:p>
            <a:r>
              <a:rPr lang="en-US" dirty="0"/>
              <a:t>CH</a:t>
            </a:r>
            <a:r>
              <a:rPr lang="en-US" baseline="-25000" dirty="0"/>
              <a:t>2</a:t>
            </a:r>
            <a:r>
              <a:rPr lang="en-US" dirty="0"/>
              <a:t>Cl</a:t>
            </a:r>
            <a:r>
              <a:rPr lang="en-US" baseline="-25000" dirty="0"/>
              <a:t>2(l)</a:t>
            </a:r>
            <a:r>
              <a:rPr lang="en-US" dirty="0"/>
              <a:t> +  H</a:t>
            </a:r>
            <a:r>
              <a:rPr lang="en-US" baseline="-25000" dirty="0"/>
              <a:t>2(g)  </a:t>
            </a:r>
            <a:r>
              <a:rPr lang="en-US" dirty="0"/>
              <a:t>+  3/2O</a:t>
            </a:r>
            <a:r>
              <a:rPr lang="en-US" baseline="-25000" dirty="0"/>
              <a:t> 2(g)  </a:t>
            </a:r>
            <a:r>
              <a:rPr lang="en-US" dirty="0"/>
              <a:t>→  COCl</a:t>
            </a:r>
            <a:r>
              <a:rPr lang="en-US" baseline="-25000" dirty="0"/>
              <a:t>2(g)  </a:t>
            </a:r>
            <a:r>
              <a:rPr lang="en-US" dirty="0"/>
              <a:t>+  2H</a:t>
            </a:r>
            <a:r>
              <a:rPr lang="en-US" baseline="-25000" dirty="0"/>
              <a:t>2</a:t>
            </a:r>
            <a:r>
              <a:rPr lang="en-US" dirty="0"/>
              <a:t>O</a:t>
            </a:r>
            <a:r>
              <a:rPr lang="en-US" baseline="-25000" dirty="0"/>
              <a:t>(l)   	</a:t>
            </a:r>
            <a:endParaRPr lang="en-US" baseline="-25000" dirty="0" smtClean="0"/>
          </a:p>
          <a:p>
            <a:pPr lvl="1"/>
            <a:r>
              <a:rPr lang="en-US" dirty="0" smtClean="0"/>
              <a:t>ΔH </a:t>
            </a:r>
            <a:r>
              <a:rPr lang="en-US" dirty="0"/>
              <a:t>= -402.5 kJ</a:t>
            </a:r>
          </a:p>
          <a:p>
            <a:r>
              <a:rPr lang="en-US" dirty="0"/>
              <a:t>COCl</a:t>
            </a:r>
            <a:r>
              <a:rPr lang="en-US" baseline="-25000" dirty="0"/>
              <a:t>2(g) </a:t>
            </a:r>
            <a:r>
              <a:rPr lang="en-US" dirty="0"/>
              <a:t> +  H</a:t>
            </a:r>
            <a:r>
              <a:rPr lang="en-US" baseline="-25000" dirty="0"/>
              <a:t>2</a:t>
            </a:r>
            <a:r>
              <a:rPr lang="en-US" dirty="0"/>
              <a:t>O</a:t>
            </a:r>
            <a:r>
              <a:rPr lang="en-US" baseline="-25000" dirty="0"/>
              <a:t>(l) </a:t>
            </a:r>
            <a:r>
              <a:rPr lang="en-US" dirty="0"/>
              <a:t> →  CH</a:t>
            </a:r>
            <a:r>
              <a:rPr lang="en-US" baseline="-25000" dirty="0"/>
              <a:t>2</a:t>
            </a:r>
            <a:r>
              <a:rPr lang="en-US" dirty="0"/>
              <a:t>Cl</a:t>
            </a:r>
            <a:r>
              <a:rPr lang="en-US" baseline="-25000" dirty="0"/>
              <a:t>2(l) </a:t>
            </a:r>
            <a:r>
              <a:rPr lang="en-US" dirty="0"/>
              <a:t> +  O</a:t>
            </a:r>
            <a:r>
              <a:rPr lang="en-US" baseline="-25000" dirty="0"/>
              <a:t>2(g)    </a:t>
            </a:r>
            <a:r>
              <a:rPr lang="en-US" dirty="0" smtClean="0"/>
              <a:t>ΔH </a:t>
            </a:r>
            <a:r>
              <a:rPr lang="en-US" dirty="0"/>
              <a:t>= 47.5 kJ</a:t>
            </a:r>
          </a:p>
        </p:txBody>
      </p:sp>
    </p:spTree>
    <p:extLst>
      <p:ext uri="{BB962C8B-B14F-4D97-AF65-F5344CB8AC3E}">
        <p14:creationId xmlns:p14="http://schemas.microsoft.com/office/powerpoint/2010/main" val="12845952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Ways to Determine ∆H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1. </a:t>
            </a:r>
            <a:r>
              <a:rPr lang="en-US" sz="3600" dirty="0" err="1" smtClean="0"/>
              <a:t>Calorimetry</a:t>
            </a:r>
            <a:endParaRPr lang="en-US" sz="3600" dirty="0" smtClean="0"/>
          </a:p>
          <a:p>
            <a:r>
              <a:rPr lang="en-US" sz="3600" dirty="0" smtClean="0"/>
              <a:t>2. Hess’ Law</a:t>
            </a:r>
          </a:p>
          <a:p>
            <a:r>
              <a:rPr lang="en-US" sz="3600" dirty="0" smtClean="0"/>
              <a:t>3. </a:t>
            </a:r>
            <a:r>
              <a:rPr lang="en-US" sz="3600" b="1" dirty="0" smtClean="0"/>
              <a:t>Standard Enthalpies of Formation</a:t>
            </a:r>
          </a:p>
        </p:txBody>
      </p:sp>
    </p:spTree>
    <p:extLst>
      <p:ext uri="{BB962C8B-B14F-4D97-AF65-F5344CB8AC3E}">
        <p14:creationId xmlns:p14="http://schemas.microsoft.com/office/powerpoint/2010/main" val="318109644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6964" y="107576"/>
            <a:ext cx="8839060" cy="1336956"/>
          </a:xfrm>
        </p:spPr>
        <p:txBody>
          <a:bodyPr/>
          <a:lstStyle/>
          <a:p>
            <a:r>
              <a:rPr lang="en-US" dirty="0" smtClean="0"/>
              <a:t>Standard Enthalpies of Formation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4400" dirty="0" smtClean="0"/>
              <a:t>DEFINITION: The quantity of energy associated with the formation of </a:t>
            </a:r>
            <a:r>
              <a:rPr lang="en-US" sz="4400" b="1" dirty="0" smtClean="0"/>
              <a:t>one mole </a:t>
            </a:r>
            <a:r>
              <a:rPr lang="en-US" sz="4400" dirty="0" smtClean="0"/>
              <a:t>of a substance from its </a:t>
            </a:r>
            <a:r>
              <a:rPr lang="en-US" sz="4400" b="1" dirty="0" smtClean="0"/>
              <a:t>elements</a:t>
            </a:r>
            <a:r>
              <a:rPr lang="en-US" sz="4400" dirty="0" smtClean="0"/>
              <a:t> in their </a:t>
            </a:r>
            <a:r>
              <a:rPr lang="en-US" sz="4400" b="1" dirty="0" smtClean="0"/>
              <a:t>standard states</a:t>
            </a:r>
            <a:endParaRPr lang="en-US" sz="4400" b="1" dirty="0"/>
          </a:p>
        </p:txBody>
      </p:sp>
    </p:spTree>
    <p:extLst>
      <p:ext uri="{BB962C8B-B14F-4D97-AF65-F5344CB8AC3E}">
        <p14:creationId xmlns:p14="http://schemas.microsoft.com/office/powerpoint/2010/main" val="21678104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Three Steps to Writing a </a:t>
            </a:r>
            <a:r>
              <a:rPr lang="en-US" dirty="0"/>
              <a:t>F</a:t>
            </a:r>
            <a:r>
              <a:rPr lang="en-US" dirty="0" smtClean="0"/>
              <a:t>ormation </a:t>
            </a:r>
            <a:r>
              <a:rPr lang="en-US" dirty="0"/>
              <a:t>E</a:t>
            </a:r>
            <a:r>
              <a:rPr lang="en-US" dirty="0" smtClean="0"/>
              <a:t>quation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9275" y="1600200"/>
            <a:ext cx="8356622" cy="4783609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en-US" sz="2800" dirty="0" smtClean="0"/>
              <a:t>Write ONE mole of the product in the state that has been specified.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800" dirty="0"/>
              <a:t> </a:t>
            </a:r>
            <a:r>
              <a:rPr lang="en-US" sz="2800" dirty="0" smtClean="0"/>
              <a:t>Write the reactant elements in their standard states.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800" dirty="0" smtClean="0"/>
              <a:t>Balance the equation with coefficients for the reactants yielding ONE mole of product</a:t>
            </a:r>
          </a:p>
          <a:p>
            <a:pPr marL="0" indent="0">
              <a:buNone/>
            </a:pPr>
            <a:r>
              <a:rPr lang="en-US" sz="2800" dirty="0" smtClean="0"/>
              <a:t>C</a:t>
            </a:r>
            <a:r>
              <a:rPr lang="en-US" sz="2800" baseline="-25000" dirty="0" smtClean="0"/>
              <a:t>(s)</a:t>
            </a:r>
            <a:r>
              <a:rPr lang="en-US" sz="2800" dirty="0" smtClean="0"/>
              <a:t>  + O</a:t>
            </a:r>
            <a:r>
              <a:rPr lang="en-US" sz="2800" baseline="-25000" dirty="0" smtClean="0"/>
              <a:t>2(g)	</a:t>
            </a:r>
            <a:r>
              <a:rPr lang="en-US" sz="2800" dirty="0" smtClean="0"/>
              <a:t> </a:t>
            </a:r>
            <a:r>
              <a:rPr lang="en-US" sz="2800" dirty="0" smtClean="0">
                <a:sym typeface="Wingdings"/>
              </a:rPr>
              <a:t> CO</a:t>
            </a:r>
            <a:r>
              <a:rPr lang="en-US" sz="2800" baseline="-25000" dirty="0" smtClean="0">
                <a:sym typeface="Wingdings"/>
              </a:rPr>
              <a:t>2(g)</a:t>
            </a:r>
            <a:r>
              <a:rPr lang="en-US" sz="2800" dirty="0" smtClean="0">
                <a:sym typeface="Wingdings"/>
              </a:rPr>
              <a:t>		∆</a:t>
            </a:r>
            <a:r>
              <a:rPr lang="en-US" sz="2800" dirty="0" err="1" smtClean="0">
                <a:sym typeface="Wingdings"/>
              </a:rPr>
              <a:t>H˚</a:t>
            </a:r>
            <a:r>
              <a:rPr lang="en-US" sz="2800" baseline="-25000" dirty="0" err="1" smtClean="0">
                <a:sym typeface="Wingdings"/>
              </a:rPr>
              <a:t>f</a:t>
            </a:r>
            <a:r>
              <a:rPr lang="en-US" sz="2800" dirty="0" smtClean="0">
                <a:sym typeface="Wingdings"/>
              </a:rPr>
              <a:t> = –393.5kJ/</a:t>
            </a:r>
            <a:r>
              <a:rPr lang="en-US" sz="2800" dirty="0" err="1" smtClean="0">
                <a:sym typeface="Wingdings"/>
              </a:rPr>
              <a:t>mol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8529593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2. Elements in their standard state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Standard state = most stable form at SATP </a:t>
            </a:r>
          </a:p>
          <a:p>
            <a:r>
              <a:rPr lang="en-US" sz="2800" dirty="0" smtClean="0"/>
              <a:t>SATP = Standard Atmospheric Temperature and Pressure</a:t>
            </a:r>
          </a:p>
          <a:p>
            <a:pPr lvl="1"/>
            <a:r>
              <a:rPr lang="en-US" sz="2800" dirty="0" smtClean="0"/>
              <a:t>25˚C and 100kPa</a:t>
            </a:r>
          </a:p>
        </p:txBody>
      </p:sp>
    </p:spTree>
    <p:extLst>
      <p:ext uri="{BB962C8B-B14F-4D97-AF65-F5344CB8AC3E}">
        <p14:creationId xmlns:p14="http://schemas.microsoft.com/office/powerpoint/2010/main" val="268622283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07576"/>
            <a:ext cx="9143999" cy="1336956"/>
          </a:xfrm>
        </p:spPr>
        <p:txBody>
          <a:bodyPr/>
          <a:lstStyle/>
          <a:p>
            <a:r>
              <a:rPr lang="en-US" dirty="0" smtClean="0"/>
              <a:t>Elements in the Standard State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sz="3200" dirty="0" smtClean="0"/>
              <a:t>Most metals are monoatomic solids:</a:t>
            </a:r>
          </a:p>
          <a:p>
            <a:pPr lvl="1"/>
            <a:r>
              <a:rPr lang="en-US" sz="3000" dirty="0" err="1" smtClean="0"/>
              <a:t>Ca</a:t>
            </a:r>
            <a:r>
              <a:rPr lang="en-US" sz="3000" baseline="-25000" dirty="0" smtClean="0"/>
              <a:t>(s)</a:t>
            </a:r>
            <a:r>
              <a:rPr lang="en-US" sz="3000" dirty="0" smtClean="0"/>
              <a:t>, Au</a:t>
            </a:r>
            <a:r>
              <a:rPr lang="en-US" sz="3000" baseline="-25000" dirty="0" smtClean="0"/>
              <a:t>(s)</a:t>
            </a:r>
            <a:r>
              <a:rPr lang="en-US" sz="3000" dirty="0" smtClean="0"/>
              <a:t>, Na</a:t>
            </a:r>
            <a:r>
              <a:rPr lang="en-US" sz="3000" baseline="-25000" dirty="0" smtClean="0"/>
              <a:t>(s)</a:t>
            </a:r>
            <a:r>
              <a:rPr lang="en-US" sz="3000" dirty="0" smtClean="0"/>
              <a:t>, Fe</a:t>
            </a:r>
            <a:r>
              <a:rPr lang="en-US" sz="3000" baseline="-25000" dirty="0" smtClean="0"/>
              <a:t>(s)</a:t>
            </a:r>
            <a:r>
              <a:rPr lang="en-US" sz="3000" dirty="0" smtClean="0"/>
              <a:t>, 	   		C</a:t>
            </a:r>
            <a:r>
              <a:rPr lang="en-US" sz="3000" baseline="-25000" dirty="0" smtClean="0"/>
              <a:t>(s)</a:t>
            </a:r>
            <a:r>
              <a:rPr lang="en-US" sz="3000" dirty="0"/>
              <a:t> I</a:t>
            </a:r>
            <a:r>
              <a:rPr lang="en-US" sz="3000" baseline="-25000" dirty="0"/>
              <a:t>2(s)</a:t>
            </a:r>
            <a:endParaRPr lang="en-US" sz="3000" baseline="-25000" dirty="0" smtClean="0"/>
          </a:p>
          <a:p>
            <a:r>
              <a:rPr lang="en-US" sz="3200" dirty="0" smtClean="0"/>
              <a:t>Five common gaseous elements at SATP:</a:t>
            </a:r>
          </a:p>
          <a:p>
            <a:pPr lvl="1"/>
            <a:r>
              <a:rPr lang="en-US" sz="3000" dirty="0" smtClean="0"/>
              <a:t>H</a:t>
            </a:r>
            <a:r>
              <a:rPr lang="en-US" sz="3000" baseline="-25000" dirty="0" smtClean="0"/>
              <a:t>2(g)</a:t>
            </a:r>
            <a:r>
              <a:rPr lang="en-US" sz="3000" dirty="0" smtClean="0"/>
              <a:t>, O</a:t>
            </a:r>
            <a:r>
              <a:rPr lang="en-US" sz="3000" baseline="-25000" dirty="0" smtClean="0"/>
              <a:t>2(g)</a:t>
            </a:r>
            <a:r>
              <a:rPr lang="en-US" sz="3000" dirty="0" smtClean="0"/>
              <a:t>, N</a:t>
            </a:r>
            <a:r>
              <a:rPr lang="en-US" sz="3000" baseline="-25000" dirty="0" smtClean="0"/>
              <a:t>2(g)</a:t>
            </a:r>
            <a:r>
              <a:rPr lang="en-US" sz="3000" dirty="0" smtClean="0"/>
              <a:t>, F</a:t>
            </a:r>
            <a:r>
              <a:rPr lang="en-US" sz="3000" baseline="-25000" dirty="0" smtClean="0"/>
              <a:t>2(g)</a:t>
            </a:r>
            <a:r>
              <a:rPr lang="en-US" sz="3000" dirty="0" smtClean="0"/>
              <a:t>, Cl</a:t>
            </a:r>
            <a:r>
              <a:rPr lang="en-US" sz="3000" baseline="-25000" dirty="0" smtClean="0"/>
              <a:t>2(g)</a:t>
            </a:r>
            <a:endParaRPr lang="en-US" sz="3000" dirty="0" smtClean="0"/>
          </a:p>
          <a:p>
            <a:r>
              <a:rPr lang="en-US" sz="3200" dirty="0" smtClean="0"/>
              <a:t>Two elements are liquid at SATP</a:t>
            </a:r>
          </a:p>
          <a:p>
            <a:pPr lvl="1"/>
            <a:r>
              <a:rPr lang="en-US" sz="3000" dirty="0" smtClean="0"/>
              <a:t>Hg</a:t>
            </a:r>
            <a:r>
              <a:rPr lang="en-US" sz="3000" baseline="-25000" dirty="0" smtClean="0"/>
              <a:t>(l)</a:t>
            </a:r>
            <a:r>
              <a:rPr lang="en-US" sz="3000" dirty="0" smtClean="0"/>
              <a:t>, Br</a:t>
            </a:r>
            <a:r>
              <a:rPr lang="en-US" sz="3000" baseline="-25000" dirty="0" smtClean="0"/>
              <a:t>2(l)</a:t>
            </a:r>
            <a:r>
              <a:rPr lang="en-US" sz="3000" dirty="0" smtClean="0"/>
              <a:t> </a:t>
            </a:r>
          </a:p>
          <a:p>
            <a:r>
              <a:rPr lang="en-US" sz="3200" dirty="0" smtClean="0"/>
              <a:t>Check your periodic table for states!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8257503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3. Choose Coefficients that balance the left side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Ever since you were taught balancing equations, you learned that you can’t use fractions or decimals….</a:t>
            </a:r>
          </a:p>
          <a:p>
            <a:pPr lvl="1"/>
            <a:r>
              <a:rPr lang="en-US" sz="3200" dirty="0" smtClean="0"/>
              <a:t>Forget that.</a:t>
            </a:r>
          </a:p>
          <a:p>
            <a:pPr marL="685800" lvl="2" indent="0">
              <a:buNone/>
            </a:pPr>
            <a:endParaRPr lang="en-US" sz="1200" dirty="0"/>
          </a:p>
          <a:p>
            <a:pPr marL="685800" lvl="2" indent="0">
              <a:buNone/>
            </a:pPr>
            <a:r>
              <a:rPr lang="en-US" sz="3000" dirty="0" smtClean="0"/>
              <a:t>H</a:t>
            </a:r>
            <a:r>
              <a:rPr lang="en-US" sz="3000" baseline="-25000" dirty="0" smtClean="0"/>
              <a:t>2(g)</a:t>
            </a:r>
            <a:r>
              <a:rPr lang="en-US" sz="3000" dirty="0" smtClean="0"/>
              <a:t> +  ½ O</a:t>
            </a:r>
            <a:r>
              <a:rPr lang="en-US" sz="3000" baseline="-25000" dirty="0" smtClean="0"/>
              <a:t>2(g)</a:t>
            </a:r>
            <a:r>
              <a:rPr lang="en-US" sz="3000" dirty="0" smtClean="0"/>
              <a:t>  </a:t>
            </a:r>
            <a:r>
              <a:rPr lang="en-US" sz="3000" dirty="0" smtClean="0">
                <a:sym typeface="Wingdings"/>
              </a:rPr>
              <a:t> H</a:t>
            </a:r>
            <a:r>
              <a:rPr lang="en-US" sz="3000" baseline="-25000" dirty="0" smtClean="0">
                <a:sym typeface="Wingdings"/>
              </a:rPr>
              <a:t>2</a:t>
            </a:r>
            <a:r>
              <a:rPr lang="en-US" sz="3000" dirty="0" smtClean="0">
                <a:sym typeface="Wingdings"/>
              </a:rPr>
              <a:t>O</a:t>
            </a:r>
            <a:r>
              <a:rPr lang="en-US" sz="3000" baseline="-25000" dirty="0" smtClean="0">
                <a:sym typeface="Wingdings"/>
              </a:rPr>
              <a:t>(l)</a:t>
            </a:r>
          </a:p>
          <a:p>
            <a:pPr marL="685800" lvl="2" indent="0">
              <a:buNone/>
            </a:pPr>
            <a:endParaRPr lang="en-US" sz="3000" dirty="0" smtClean="0">
              <a:sym typeface="Wingdings"/>
            </a:endParaRPr>
          </a:p>
          <a:p>
            <a:pPr marL="685800" lvl="2" indent="0">
              <a:buNone/>
            </a:pPr>
            <a:r>
              <a:rPr lang="en-US" sz="3000" dirty="0" smtClean="0">
                <a:sym typeface="Wingdings"/>
              </a:rPr>
              <a:t>K</a:t>
            </a:r>
            <a:r>
              <a:rPr lang="en-US" sz="3000" baseline="-25000" dirty="0" smtClean="0">
                <a:sym typeface="Wingdings"/>
              </a:rPr>
              <a:t>(s)</a:t>
            </a:r>
            <a:r>
              <a:rPr lang="en-US" sz="3000" dirty="0" smtClean="0">
                <a:sym typeface="Wingdings"/>
              </a:rPr>
              <a:t> + </a:t>
            </a:r>
            <a:r>
              <a:rPr lang="en-US" sz="3000" dirty="0" smtClean="0">
                <a:sym typeface="Wingdings"/>
              </a:rPr>
              <a:t>0.5</a:t>
            </a:r>
            <a:r>
              <a:rPr lang="en-US" sz="3000" dirty="0" smtClean="0">
                <a:sym typeface="Wingdings"/>
              </a:rPr>
              <a:t> </a:t>
            </a:r>
            <a:r>
              <a:rPr lang="en-US" sz="3000" dirty="0" smtClean="0">
                <a:sym typeface="Wingdings"/>
              </a:rPr>
              <a:t>Br</a:t>
            </a:r>
            <a:r>
              <a:rPr lang="en-US" sz="3000" baseline="-25000" dirty="0" smtClean="0">
                <a:sym typeface="Wingdings"/>
              </a:rPr>
              <a:t>2(l)</a:t>
            </a:r>
            <a:r>
              <a:rPr lang="en-US" sz="3000" dirty="0" smtClean="0">
                <a:sym typeface="Wingdings"/>
              </a:rPr>
              <a:t>  </a:t>
            </a:r>
            <a:r>
              <a:rPr lang="en-US" sz="3000" dirty="0" err="1" smtClean="0">
                <a:sym typeface="Wingdings"/>
              </a:rPr>
              <a:t>KBr</a:t>
            </a:r>
            <a:r>
              <a:rPr lang="en-US" sz="3000" baseline="-25000" dirty="0" smtClean="0">
                <a:sym typeface="Wingdings"/>
              </a:rPr>
              <a:t>(s)</a:t>
            </a:r>
            <a:endParaRPr lang="en-US" sz="3000" dirty="0"/>
          </a:p>
        </p:txBody>
      </p:sp>
    </p:spTree>
    <p:extLst>
      <p:ext uri="{BB962C8B-B14F-4D97-AF65-F5344CB8AC3E}">
        <p14:creationId xmlns:p14="http://schemas.microsoft.com/office/powerpoint/2010/main" val="224548252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reeze">
  <a:themeElements>
    <a:clrScheme name="Breeze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Breeze">
      <a:majorFont>
        <a:latin typeface="News Gothic MT"/>
        <a:ea typeface=""/>
        <a:cs typeface=""/>
        <a:font script="Jpan" typeface="ＭＳ Ｐゴシック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ＭＳ Ｐゴシック"/>
        <a:font script="Hans" typeface="宋体"/>
        <a:font script="Hant" typeface="新細明體"/>
      </a:minorFont>
    </a:fontScheme>
    <a:fmtScheme name="Breeze">
      <a:fillStyleLst>
        <a:solidFill>
          <a:schemeClr val="phClr"/>
        </a:solidFill>
        <a:gradFill rotWithShape="1">
          <a:gsLst>
            <a:gs pos="31000">
              <a:schemeClr val="phClr">
                <a:tint val="100000"/>
                <a:shade val="100000"/>
                <a:satMod val="120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shade val="100000"/>
                <a:satMod val="120000"/>
              </a:schemeClr>
            </a:gs>
            <a:gs pos="69000">
              <a:schemeClr val="phClr">
                <a:tint val="80000"/>
                <a:shade val="100000"/>
                <a:satMod val="150000"/>
              </a:schemeClr>
            </a:gs>
            <a:gs pos="100000">
              <a:schemeClr val="phClr">
                <a:tint val="50000"/>
                <a:shade val="100000"/>
                <a:satMod val="15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dbl" algn="ctr">
          <a:solidFill>
            <a:schemeClr val="phClr"/>
          </a:solidFill>
          <a:prstDash val="solid"/>
        </a:ln>
        <a:ln w="31750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63500" dist="25400" dir="5400000" sx="101000" sy="101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127000" dist="25400" dir="13500000">
              <a:srgbClr val="C0C0C0">
                <a:alpha val="75000"/>
              </a:srgbClr>
            </a:innerShdw>
            <a:outerShdw blurRad="88900" dist="25400" dir="5400000" sx="102000" sy="102000" algn="ctr" rotWithShape="0">
              <a:srgbClr val="C0C0C0">
                <a:alpha val="40000"/>
              </a:srgbClr>
            </a:outerShdw>
          </a:effectLst>
          <a:scene3d>
            <a:camera prst="perspectiveLeft" fov="300000"/>
            <a:lightRig rig="soft" dir="l">
              <a:rot lat="0" lon="0" rev="4200000"/>
            </a:lightRig>
          </a:scene3d>
          <a:sp3d extrusionH="38100" prstMaterial="powder">
            <a:bevelT w="50800" h="88900" prst="convex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40000"/>
                <a:satMod val="400000"/>
              </a:schemeClr>
              <a:schemeClr val="phClr">
                <a:tint val="10000"/>
                <a:satMod val="20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Breeze.thmx</Template>
  <TotalTime>2409</TotalTime>
  <Words>750</Words>
  <Application>Microsoft Macintosh PowerPoint</Application>
  <PresentationFormat>On-screen Show (4:3)</PresentationFormat>
  <Paragraphs>109</Paragraphs>
  <Slides>19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1" baseType="lpstr">
      <vt:lpstr>Breeze</vt:lpstr>
      <vt:lpstr>Document</vt:lpstr>
      <vt:lpstr>Heat of Formation</vt:lpstr>
      <vt:lpstr>QUIZ</vt:lpstr>
      <vt:lpstr>Quiz</vt:lpstr>
      <vt:lpstr>Ways to Determine ∆H</vt:lpstr>
      <vt:lpstr>Standard Enthalpies of Formation</vt:lpstr>
      <vt:lpstr>Three Steps to Writing a Formation Equation</vt:lpstr>
      <vt:lpstr>2. Elements in their standard state</vt:lpstr>
      <vt:lpstr>Elements in the Standard State</vt:lpstr>
      <vt:lpstr>3. Choose Coefficients that balance the left side</vt:lpstr>
      <vt:lpstr>Write the formation equation for liquid ethanol</vt:lpstr>
      <vt:lpstr>Let’s try a few examples on the board</vt:lpstr>
      <vt:lpstr>What is the enthalpy of formation of an element?</vt:lpstr>
      <vt:lpstr>Logic behind using heats of formation</vt:lpstr>
      <vt:lpstr>How are we supposed to know all the heats of formation?</vt:lpstr>
      <vt:lpstr>What is the thermochemical equation for the reacton of lime (CaO) with water?</vt:lpstr>
      <vt:lpstr>PowerPoint Presentation</vt:lpstr>
      <vt:lpstr>PowerPoint Presentation</vt:lpstr>
      <vt:lpstr>CH4(g) + 2O2(g)  CO2(g) + 2H2O(l)</vt:lpstr>
      <vt:lpstr>3. Working Backwards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Heat of Formation</dc:title>
  <dc:creator>David Sheps</dc:creator>
  <cp:lastModifiedBy>David Sheps</cp:lastModifiedBy>
  <cp:revision>21</cp:revision>
  <dcterms:created xsi:type="dcterms:W3CDTF">2011-11-19T16:44:28Z</dcterms:created>
  <dcterms:modified xsi:type="dcterms:W3CDTF">2011-11-23T04:49:26Z</dcterms:modified>
</cp:coreProperties>
</file>

<file path=docProps/thumbnail.jpeg>
</file>